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81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9144000" cy="6858000" type="screen4x3"/>
  <p:notesSz cx="6858000" cy="9144000"/>
  <p:custDataLst>
    <p:tags r:id="rId25"/>
  </p:custData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04A0"/>
    <a:srgbClr val="0C025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1" autoAdjust="0"/>
    <p:restoredTop sz="94624" autoAdjust="0"/>
  </p:normalViewPr>
  <p:slideViewPr>
    <p:cSldViewPr>
      <p:cViewPr varScale="1">
        <p:scale>
          <a:sx n="64" d="100"/>
          <a:sy n="64" d="100"/>
        </p:scale>
        <p:origin x="-125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DAC37BC-9BAC-4184-A839-92F62B4C7E1C}" type="datetimeFigureOut">
              <a:rPr lang="es-ES"/>
              <a:pPr>
                <a:defRPr/>
              </a:pPr>
              <a:t>21/04/2014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34312B0-C06D-4D08-8B6D-110A0D337C8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1536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9E4F93-9EAC-443C-9724-17002FC9C2D6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02E391-F9D7-47FC-A9A0-2CD8194ED126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2048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8F7741-FE2D-4705-8649-E518CC43EDB4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2253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79A711-000D-451F-9750-E7185D44781E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2457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F5A617-E5ED-4A99-AA5E-396DC0F7ED62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2662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2AF663-6F06-4403-A2FC-170AF79C0941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s-E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2E466-7DEC-4C4A-8CF5-7CF8999C6F87}" type="datetimeFigureOut">
              <a:rPr lang="es-ES"/>
              <a:pPr>
                <a:defRPr/>
              </a:pPr>
              <a:t>21/04/2014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7635A-2371-43DE-8B8A-BF8653AC25D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608D5-F1AE-4782-91FC-E95B3034385D}" type="datetimeFigureOut">
              <a:rPr lang="es-ES"/>
              <a:pPr>
                <a:defRPr/>
              </a:pPr>
              <a:t>21/04/2014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DBE9A-50A8-40A8-A67E-52F8CCEB27A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EFD51-2AA0-4BAD-B4DF-5BB93E60C0D0}" type="datetimeFigureOut">
              <a:rPr lang="es-ES"/>
              <a:pPr>
                <a:defRPr/>
              </a:pPr>
              <a:t>21/04/2014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1A342-A9B8-471F-8F2F-84FAB4E6736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9D3CC-ED04-4315-AFDB-674FE1BF4866}" type="datetimeFigureOut">
              <a:rPr lang="es-ES"/>
              <a:pPr>
                <a:defRPr/>
              </a:pPr>
              <a:t>21/04/2014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7BCAA-F956-451D-BF98-6544C4A7073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F4015-92CB-461C-BE8F-043C021EBC5C}" type="datetimeFigureOut">
              <a:rPr lang="es-ES"/>
              <a:pPr>
                <a:defRPr/>
              </a:pPr>
              <a:t>21/04/2014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5A470-E130-44A7-8F31-1D9899C1000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C9AC7-8026-4002-86CD-0A9D60DD61BB}" type="datetimeFigureOut">
              <a:rPr lang="es-ES"/>
              <a:pPr>
                <a:defRPr/>
              </a:pPr>
              <a:t>21/04/2014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1D59E-56AB-4A2D-B50B-E629BDA0049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4DBFD-3B82-4778-A7DB-E548AAE77427}" type="datetimeFigureOut">
              <a:rPr lang="es-ES"/>
              <a:pPr>
                <a:defRPr/>
              </a:pPr>
              <a:t>21/04/2014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42C96-36B2-487B-83C8-DBCB5FC5162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383CC-95BC-40BE-BE60-3797175D227F}" type="datetimeFigureOut">
              <a:rPr lang="es-ES"/>
              <a:pPr>
                <a:defRPr/>
              </a:pPr>
              <a:t>21/04/2014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28311-C67C-44A1-8E71-4F914C919DB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A94F9-632E-426B-BC72-10C6DE62D5CC}" type="datetimeFigureOut">
              <a:rPr lang="es-ES"/>
              <a:pPr>
                <a:defRPr/>
              </a:pPr>
              <a:t>21/04/2014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A35AF-23C5-4A5A-A742-7E9E0C5A47C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C3513-29FF-4DD4-996C-C55FD7E01304}" type="datetimeFigureOut">
              <a:rPr lang="es-ES"/>
              <a:pPr>
                <a:defRPr/>
              </a:pPr>
              <a:t>21/04/2014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6F2BF-7878-4382-9D56-1C53AEF7834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BA82F-75F2-428C-BB88-2B61B71E6656}" type="datetimeFigureOut">
              <a:rPr lang="es-ES"/>
              <a:pPr>
                <a:defRPr/>
              </a:pPr>
              <a:t>21/04/2014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3DB74-23AA-477D-9A68-DE706CC3D55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FA7BDB-1E13-47AF-B29F-953345C1AD0E}" type="datetimeFigureOut">
              <a:rPr lang="es-ES"/>
              <a:pPr>
                <a:defRPr/>
              </a:pPr>
              <a:t>21/04/2014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BB6E37-C580-41AA-B6B0-CD7715D324A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s-MX" smtClean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s-ES"/>
          </a:p>
        </p:txBody>
      </p:sp>
      <p:pic>
        <p:nvPicPr>
          <p:cNvPr id="14339" name="3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n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1 Título"/>
          <p:cNvSpPr>
            <a:spLocks noGrp="1"/>
          </p:cNvSpPr>
          <p:nvPr>
            <p:ph type="title"/>
          </p:nvPr>
        </p:nvSpPr>
        <p:spPr>
          <a:xfrm>
            <a:off x="0" y="765175"/>
            <a:ext cx="4284663" cy="704850"/>
          </a:xfrm>
        </p:spPr>
        <p:txBody>
          <a:bodyPr/>
          <a:lstStyle/>
          <a:p>
            <a:pPr eaLnBrk="1" hangingPunct="1"/>
            <a:r>
              <a:rPr lang="es-MX" b="1" smtClean="0">
                <a:solidFill>
                  <a:srgbClr val="00B0F0"/>
                </a:solidFill>
                <a:latin typeface="Century Gothic" pitchFamily="34" charset="0"/>
              </a:rPr>
              <a:t>P. Elías Calles </a:t>
            </a:r>
            <a:br>
              <a:rPr lang="es-MX" b="1" smtClean="0">
                <a:solidFill>
                  <a:srgbClr val="00B0F0"/>
                </a:solidFill>
                <a:latin typeface="Century Gothic" pitchFamily="34" charset="0"/>
              </a:rPr>
            </a:br>
            <a:r>
              <a:rPr lang="es-MX" b="1" smtClean="0">
                <a:solidFill>
                  <a:srgbClr val="00B0F0"/>
                </a:solidFill>
                <a:latin typeface="Century Gothic" pitchFamily="34" charset="0"/>
              </a:rPr>
              <a:t>Rampa 4 </a:t>
            </a:r>
          </a:p>
        </p:txBody>
      </p:sp>
      <p:pic>
        <p:nvPicPr>
          <p:cNvPr id="5" name="4 Marcador de contenido" descr="DSCN369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2348880"/>
            <a:ext cx="4038600" cy="42486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3438" y="4076700"/>
            <a:ext cx="4249737" cy="2592388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>
                <a:solidFill>
                  <a:srgbClr val="00B0F0"/>
                </a:solidFill>
                <a:latin typeface="Century Gothic" pitchFamily="34" charset="0"/>
              </a:rPr>
              <a:t>El acceso al estacionamiento de unos locales comerciales esta muy inclinado y peligroso tanto para las PCD como para cualquier peatón ya que los autos que se estacionan no tienen precaución por lo transitado de la Avenida </a:t>
            </a:r>
            <a:endParaRPr lang="es-MX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26838" t="17344" r="26674" b="41313"/>
          <a:stretch>
            <a:fillRect/>
          </a:stretch>
        </p:blipFill>
        <p:spPr bwMode="auto">
          <a:xfrm>
            <a:off x="4572000" y="260648"/>
            <a:ext cx="4572000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 flipV="1">
            <a:off x="1258888" y="2852738"/>
            <a:ext cx="5473700" cy="2016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H="1">
            <a:off x="1763713" y="2852738"/>
            <a:ext cx="5040312" cy="287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agen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620713"/>
            <a:ext cx="41402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b="1" dirty="0" smtClean="0">
                <a:solidFill>
                  <a:srgbClr val="00B0F0"/>
                </a:solidFill>
                <a:latin typeface="Century Gothic" pitchFamily="34" charset="0"/>
              </a:rPr>
              <a:t>P. Elías Calles C. Melquiades Alanís </a:t>
            </a:r>
            <a:br>
              <a:rPr lang="es-MX" b="1" dirty="0" smtClean="0">
                <a:solidFill>
                  <a:srgbClr val="00B0F0"/>
                </a:solidFill>
                <a:latin typeface="Century Gothic" pitchFamily="34" charset="0"/>
              </a:rPr>
            </a:br>
            <a:r>
              <a:rPr lang="es-MX" b="1" dirty="0" smtClean="0">
                <a:solidFill>
                  <a:srgbClr val="00B0F0"/>
                </a:solidFill>
                <a:latin typeface="Century Gothic" pitchFamily="34" charset="0"/>
              </a:rPr>
              <a:t>Rampa 5: </a:t>
            </a:r>
            <a:endParaRPr lang="es-MX" b="1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pic>
        <p:nvPicPr>
          <p:cNvPr id="14" name="13 Marcador de contenido" descr="DSCN370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2420888"/>
            <a:ext cx="3706192" cy="4237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16463" y="3573463"/>
            <a:ext cx="4038600" cy="2160587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>
                <a:solidFill>
                  <a:srgbClr val="00B0F0"/>
                </a:solidFill>
                <a:latin typeface="Century Gothic" pitchFamily="34" charset="0"/>
              </a:rPr>
              <a:t>En esta rampa la pendiente es el doble de lo recomendado y esto representa un riesgo para las personas en silla de ruedas ya que no pueden controlar la velocidad </a:t>
            </a:r>
            <a:endParaRPr lang="es-MX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cxnSp>
        <p:nvCxnSpPr>
          <p:cNvPr id="5" name="4 Conector recto"/>
          <p:cNvCxnSpPr/>
          <p:nvPr/>
        </p:nvCxnSpPr>
        <p:spPr>
          <a:xfrm flipV="1">
            <a:off x="4211638" y="5732463"/>
            <a:ext cx="1439862" cy="576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5 Conector recto"/>
          <p:cNvCxnSpPr/>
          <p:nvPr/>
        </p:nvCxnSpPr>
        <p:spPr>
          <a:xfrm>
            <a:off x="4211638" y="6308725"/>
            <a:ext cx="143986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727" name="6 CuadroTexto"/>
          <p:cNvSpPr txBox="1">
            <a:spLocks noChangeArrowheads="1"/>
          </p:cNvSpPr>
          <p:nvPr/>
        </p:nvSpPr>
        <p:spPr bwMode="auto">
          <a:xfrm>
            <a:off x="5364163" y="5876925"/>
            <a:ext cx="647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8%</a:t>
            </a:r>
          </a:p>
        </p:txBody>
      </p:sp>
      <p:cxnSp>
        <p:nvCxnSpPr>
          <p:cNvPr id="8" name="7 Conector recto"/>
          <p:cNvCxnSpPr/>
          <p:nvPr/>
        </p:nvCxnSpPr>
        <p:spPr>
          <a:xfrm flipV="1">
            <a:off x="5867400" y="5516563"/>
            <a:ext cx="1368425" cy="7921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5867400" y="6308725"/>
            <a:ext cx="14414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730" name="9 CuadroTexto"/>
          <p:cNvSpPr txBox="1">
            <a:spLocks noChangeArrowheads="1"/>
          </p:cNvSpPr>
          <p:nvPr/>
        </p:nvSpPr>
        <p:spPr bwMode="auto">
          <a:xfrm>
            <a:off x="4140200" y="6457950"/>
            <a:ext cx="1692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000" b="1">
                <a:solidFill>
                  <a:srgbClr val="0070C0"/>
                </a:solidFill>
                <a:latin typeface="Century Gothic" pitchFamily="34" charset="0"/>
              </a:rPr>
              <a:t>CORRECTO</a:t>
            </a:r>
          </a:p>
        </p:txBody>
      </p:sp>
      <p:sp>
        <p:nvSpPr>
          <p:cNvPr id="30731" name="10 CuadroTexto"/>
          <p:cNvSpPr txBox="1">
            <a:spLocks noChangeArrowheads="1"/>
          </p:cNvSpPr>
          <p:nvPr/>
        </p:nvSpPr>
        <p:spPr bwMode="auto">
          <a:xfrm>
            <a:off x="5795963" y="6457950"/>
            <a:ext cx="1814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 b="1">
                <a:solidFill>
                  <a:srgbClr val="0070C0"/>
                </a:solidFill>
                <a:latin typeface="Century Gothic" pitchFamily="34" charset="0"/>
              </a:rPr>
              <a:t>INCORRECTO</a:t>
            </a:r>
          </a:p>
        </p:txBody>
      </p:sp>
      <p:sp>
        <p:nvSpPr>
          <p:cNvPr id="30732" name="12 CuadroTexto"/>
          <p:cNvSpPr txBox="1">
            <a:spLocks noChangeArrowheads="1"/>
          </p:cNvSpPr>
          <p:nvPr/>
        </p:nvSpPr>
        <p:spPr bwMode="auto">
          <a:xfrm>
            <a:off x="6659563" y="5805488"/>
            <a:ext cx="936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16.6%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40120" t="29156" r="17266" b="22610"/>
          <a:stretch>
            <a:fillRect/>
          </a:stretch>
        </p:blipFill>
        <p:spPr bwMode="auto">
          <a:xfrm>
            <a:off x="4211960" y="188640"/>
            <a:ext cx="4932040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34" name="15 CuadroTexto"/>
          <p:cNvSpPr txBox="1">
            <a:spLocks noChangeArrowheads="1"/>
          </p:cNvSpPr>
          <p:nvPr/>
        </p:nvSpPr>
        <p:spPr bwMode="auto">
          <a:xfrm>
            <a:off x="7812088" y="5716588"/>
            <a:ext cx="15335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000" b="1">
                <a:solidFill>
                  <a:srgbClr val="0070C0"/>
                </a:solidFill>
                <a:latin typeface="Century Gothic" pitchFamily="34" charset="0"/>
              </a:rPr>
              <a:t>L= 1.20m</a:t>
            </a:r>
          </a:p>
          <a:p>
            <a:r>
              <a:rPr lang="es-MX" sz="2000" b="1">
                <a:solidFill>
                  <a:srgbClr val="0070C0"/>
                </a:solidFill>
                <a:latin typeface="Century Gothic" pitchFamily="34" charset="0"/>
              </a:rPr>
              <a:t>A= .20m</a:t>
            </a:r>
          </a:p>
          <a:p>
            <a:r>
              <a:rPr lang="es-MX" sz="2000" b="1">
                <a:solidFill>
                  <a:srgbClr val="0070C0"/>
                </a:solidFill>
                <a:latin typeface="Century Gothic" pitchFamily="34" charset="0"/>
              </a:rPr>
              <a:t>P= 16.6%</a:t>
            </a:r>
          </a:p>
        </p:txBody>
      </p:sp>
      <p:cxnSp>
        <p:nvCxnSpPr>
          <p:cNvPr id="18" name="17 Conector recto"/>
          <p:cNvCxnSpPr/>
          <p:nvPr/>
        </p:nvCxnSpPr>
        <p:spPr>
          <a:xfrm flipH="1">
            <a:off x="2195513" y="1628775"/>
            <a:ext cx="4032250" cy="3671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 flipH="1">
            <a:off x="2484438" y="1628775"/>
            <a:ext cx="3743325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n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692150"/>
            <a:ext cx="4043363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b="1" dirty="0" smtClean="0">
                <a:solidFill>
                  <a:srgbClr val="00B0F0"/>
                </a:solidFill>
                <a:latin typeface="Century Gothic" pitchFamily="34" charset="0"/>
              </a:rPr>
              <a:t>P. Elías Calles C. Melquiades Alanís Rampa 6: </a:t>
            </a:r>
            <a:endParaRPr lang="es-MX" b="1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pic>
        <p:nvPicPr>
          <p:cNvPr id="5" name="4 Marcador de contenido" descr="DSCN370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465338"/>
            <a:ext cx="4038600" cy="43926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16463" y="3068638"/>
            <a:ext cx="4038600" cy="2552700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>
                <a:solidFill>
                  <a:srgbClr val="00B0F0"/>
                </a:solidFill>
                <a:latin typeface="Century Gothic" pitchFamily="34" charset="0"/>
              </a:rPr>
              <a:t>Rejilla de desagüe ubicada frente a la rampa representando un peligro pues la separación de las rendijas permitirían que las llantas enfrente de la silla se atoren, se rompan y también pueden provocar la caída de la persona con discapacidad. </a:t>
            </a:r>
            <a:endParaRPr lang="es-MX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cxnSp>
        <p:nvCxnSpPr>
          <p:cNvPr id="7" name="6 Conector recto"/>
          <p:cNvCxnSpPr/>
          <p:nvPr/>
        </p:nvCxnSpPr>
        <p:spPr>
          <a:xfrm flipV="1">
            <a:off x="4211638" y="5732463"/>
            <a:ext cx="1439862" cy="576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4211638" y="6308725"/>
            <a:ext cx="143986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751" name="8 CuadroTexto"/>
          <p:cNvSpPr txBox="1">
            <a:spLocks noChangeArrowheads="1"/>
          </p:cNvSpPr>
          <p:nvPr/>
        </p:nvSpPr>
        <p:spPr bwMode="auto">
          <a:xfrm>
            <a:off x="5364163" y="5876925"/>
            <a:ext cx="647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8%</a:t>
            </a:r>
          </a:p>
        </p:txBody>
      </p:sp>
      <p:cxnSp>
        <p:nvCxnSpPr>
          <p:cNvPr id="10" name="9 Conector recto"/>
          <p:cNvCxnSpPr/>
          <p:nvPr/>
        </p:nvCxnSpPr>
        <p:spPr>
          <a:xfrm flipV="1">
            <a:off x="5867400" y="5661025"/>
            <a:ext cx="1441450" cy="6477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5867400" y="6308725"/>
            <a:ext cx="14414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754" name="11 CuadroTexto"/>
          <p:cNvSpPr txBox="1">
            <a:spLocks noChangeArrowheads="1"/>
          </p:cNvSpPr>
          <p:nvPr/>
        </p:nvSpPr>
        <p:spPr bwMode="auto">
          <a:xfrm>
            <a:off x="4140200" y="6457950"/>
            <a:ext cx="1692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000" b="1">
                <a:solidFill>
                  <a:srgbClr val="0070C0"/>
                </a:solidFill>
                <a:latin typeface="Century Gothic" pitchFamily="34" charset="0"/>
              </a:rPr>
              <a:t>CORRECTO</a:t>
            </a:r>
          </a:p>
        </p:txBody>
      </p:sp>
      <p:sp>
        <p:nvSpPr>
          <p:cNvPr id="31755" name="12 CuadroTexto"/>
          <p:cNvSpPr txBox="1">
            <a:spLocks noChangeArrowheads="1"/>
          </p:cNvSpPr>
          <p:nvPr/>
        </p:nvSpPr>
        <p:spPr bwMode="auto">
          <a:xfrm>
            <a:off x="5795963" y="6457950"/>
            <a:ext cx="1814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 b="1">
                <a:solidFill>
                  <a:srgbClr val="0070C0"/>
                </a:solidFill>
                <a:latin typeface="Century Gothic" pitchFamily="34" charset="0"/>
              </a:rPr>
              <a:t>INCORRECTO</a:t>
            </a:r>
          </a:p>
        </p:txBody>
      </p:sp>
      <p:sp>
        <p:nvSpPr>
          <p:cNvPr id="31756" name="13 CuadroTexto"/>
          <p:cNvSpPr txBox="1">
            <a:spLocks noChangeArrowheads="1"/>
          </p:cNvSpPr>
          <p:nvPr/>
        </p:nvSpPr>
        <p:spPr bwMode="auto">
          <a:xfrm>
            <a:off x="6804025" y="5876925"/>
            <a:ext cx="936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13%</a:t>
            </a:r>
          </a:p>
        </p:txBody>
      </p:sp>
      <p:sp>
        <p:nvSpPr>
          <p:cNvPr id="31757" name="16 CuadroTexto"/>
          <p:cNvSpPr txBox="1">
            <a:spLocks noChangeArrowheads="1"/>
          </p:cNvSpPr>
          <p:nvPr/>
        </p:nvSpPr>
        <p:spPr bwMode="auto">
          <a:xfrm>
            <a:off x="7667625" y="5661025"/>
            <a:ext cx="12255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L= 1.50m</a:t>
            </a:r>
          </a:p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A= .20m</a:t>
            </a:r>
          </a:p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P=13%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 l="42061" t="16360" r="20859" b="40328"/>
          <a:stretch>
            <a:fillRect/>
          </a:stretch>
        </p:blipFill>
        <p:spPr bwMode="auto">
          <a:xfrm>
            <a:off x="4319464" y="0"/>
            <a:ext cx="4824536" cy="2996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1" name="20 Conector recto"/>
          <p:cNvCxnSpPr/>
          <p:nvPr/>
        </p:nvCxnSpPr>
        <p:spPr>
          <a:xfrm flipH="1">
            <a:off x="684213" y="2060575"/>
            <a:ext cx="5688012" cy="28082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 flipH="1">
            <a:off x="900113" y="2060575"/>
            <a:ext cx="5472112" cy="31686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agen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692150"/>
            <a:ext cx="39243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b="1" dirty="0" smtClean="0">
                <a:solidFill>
                  <a:srgbClr val="00B0F0"/>
                </a:solidFill>
                <a:latin typeface="Century Gothic" pitchFamily="34" charset="0"/>
              </a:rPr>
              <a:t>P. Elías Calles #1950</a:t>
            </a:r>
            <a:br>
              <a:rPr lang="es-MX" b="1" dirty="0" smtClean="0">
                <a:solidFill>
                  <a:srgbClr val="00B0F0"/>
                </a:solidFill>
                <a:latin typeface="Century Gothic" pitchFamily="34" charset="0"/>
              </a:rPr>
            </a:br>
            <a:r>
              <a:rPr lang="es-MX" b="1" dirty="0" smtClean="0">
                <a:solidFill>
                  <a:srgbClr val="00B0F0"/>
                </a:solidFill>
                <a:latin typeface="Century Gothic" pitchFamily="34" charset="0"/>
              </a:rPr>
              <a:t>Rampa 7:</a:t>
            </a:r>
            <a:endParaRPr lang="es-MX" b="1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pic>
        <p:nvPicPr>
          <p:cNvPr id="5" name="4 Marcador de contenido" descr="DSCN371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564904"/>
            <a:ext cx="4038600" cy="4293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460875" y="3789363"/>
            <a:ext cx="4321175" cy="3240087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>
                <a:solidFill>
                  <a:srgbClr val="00B0F0"/>
                </a:solidFill>
                <a:latin typeface="Century Gothic" pitchFamily="34" charset="0"/>
              </a:rPr>
              <a:t>Un segundo registro cubierto con una madera y hundido, reduce el espacio del andador ya que se da prioridad al acceso de vehículos aun área de estacionamiento particular que obstruyen el paso y ponen en riesgo la vida de cualquier peatón </a:t>
            </a:r>
            <a:endParaRPr lang="es-MX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 l="32290" t="20469" r="23435" b="34250"/>
          <a:stretch>
            <a:fillRect/>
          </a:stretch>
        </p:blipFill>
        <p:spPr bwMode="auto">
          <a:xfrm>
            <a:off x="4283968" y="0"/>
            <a:ext cx="4860032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8 Conector recto"/>
          <p:cNvCxnSpPr/>
          <p:nvPr/>
        </p:nvCxnSpPr>
        <p:spPr>
          <a:xfrm flipH="1">
            <a:off x="2411413" y="2349500"/>
            <a:ext cx="4392612" cy="2159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flipH="1">
            <a:off x="2339975" y="2349500"/>
            <a:ext cx="4535488" cy="287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agen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814388"/>
            <a:ext cx="4186238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b="1" dirty="0" smtClean="0">
                <a:solidFill>
                  <a:srgbClr val="00B0F0"/>
                </a:solidFill>
                <a:latin typeface="Century Gothic" pitchFamily="34" charset="0"/>
              </a:rPr>
              <a:t>P. Elías Calles </a:t>
            </a:r>
            <a:br>
              <a:rPr lang="es-MX" b="1" dirty="0" smtClean="0">
                <a:solidFill>
                  <a:srgbClr val="00B0F0"/>
                </a:solidFill>
                <a:latin typeface="Century Gothic" pitchFamily="34" charset="0"/>
              </a:rPr>
            </a:br>
            <a:r>
              <a:rPr lang="es-MX" b="1" dirty="0" smtClean="0">
                <a:solidFill>
                  <a:srgbClr val="00B0F0"/>
                </a:solidFill>
                <a:latin typeface="Century Gothic" pitchFamily="34" charset="0"/>
              </a:rPr>
              <a:t>Banqueta 1. </a:t>
            </a:r>
            <a:endParaRPr lang="es-MX" b="1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pic>
        <p:nvPicPr>
          <p:cNvPr id="5" name="4 Marcador de contenido" descr="DSCN372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897386"/>
            <a:ext cx="4608512" cy="3960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997200"/>
            <a:ext cx="4038600" cy="3671888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>
                <a:solidFill>
                  <a:srgbClr val="00B0F0"/>
                </a:solidFill>
                <a:latin typeface="Century Gothic" pitchFamily="34" charset="0"/>
              </a:rPr>
              <a:t>En esta esquina no se construyo rampa, se deja banqueta que no permite la continuidad en el andador y obliga a la persona en silla de rueda a utilizar el carril vehicular evitando también pasar por encima de la rejilla de drenaje. En horas pico de transito representa un alto riesgo </a:t>
            </a:r>
            <a:endParaRPr lang="es-MX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35139" t="22266" r="23353" b="40328"/>
          <a:stretch>
            <a:fillRect/>
          </a:stretch>
        </p:blipFill>
        <p:spPr bwMode="auto">
          <a:xfrm>
            <a:off x="4139952" y="0"/>
            <a:ext cx="5004048" cy="26434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971550" y="1773238"/>
            <a:ext cx="5329238" cy="30241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H="1">
            <a:off x="1116013" y="1773238"/>
            <a:ext cx="5184775" cy="3384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agen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620713"/>
            <a:ext cx="4546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b="1" dirty="0" smtClean="0">
                <a:solidFill>
                  <a:srgbClr val="00B0F0"/>
                </a:solidFill>
                <a:latin typeface="Century Gothic" pitchFamily="34" charset="0"/>
              </a:rPr>
              <a:t>P. Elías Calles Av. Henry </a:t>
            </a:r>
            <a:r>
              <a:rPr lang="es-MX" b="1" dirty="0" err="1" smtClean="0">
                <a:solidFill>
                  <a:srgbClr val="00B0F0"/>
                </a:solidFill>
                <a:latin typeface="Century Gothic" pitchFamily="34" charset="0"/>
              </a:rPr>
              <a:t>Dunant</a:t>
            </a:r>
            <a:r>
              <a:rPr lang="es-MX" b="1" dirty="0" smtClean="0">
                <a:solidFill>
                  <a:srgbClr val="00B0F0"/>
                </a:solidFill>
                <a:latin typeface="Century Gothic" pitchFamily="34" charset="0"/>
              </a:rPr>
              <a:t> </a:t>
            </a:r>
            <a:br>
              <a:rPr lang="es-MX" b="1" dirty="0" smtClean="0">
                <a:solidFill>
                  <a:srgbClr val="00B0F0"/>
                </a:solidFill>
                <a:latin typeface="Century Gothic" pitchFamily="34" charset="0"/>
              </a:rPr>
            </a:br>
            <a:r>
              <a:rPr lang="es-MX" b="1" dirty="0" smtClean="0">
                <a:solidFill>
                  <a:srgbClr val="00B0F0"/>
                </a:solidFill>
                <a:latin typeface="Century Gothic" pitchFamily="34" charset="0"/>
              </a:rPr>
              <a:t>Rampa 8 </a:t>
            </a:r>
            <a:endParaRPr lang="es-MX" b="1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pic>
        <p:nvPicPr>
          <p:cNvPr id="5" name="4 Marcador de contenido" descr="DSCN376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30" y="2636912"/>
            <a:ext cx="4067415" cy="4221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87900" y="3584575"/>
            <a:ext cx="4038600" cy="3273425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>
                <a:solidFill>
                  <a:srgbClr val="00B0F0"/>
                </a:solidFill>
                <a:latin typeface="Century Gothic" pitchFamily="34" charset="0"/>
              </a:rPr>
              <a:t>Esta rampa tiene la pendiente muy pronunciada y esta muy cerca del arroyo vehicular lo que la hace altamente peligrosa y resbalosa.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>
                <a:solidFill>
                  <a:srgbClr val="00B0F0"/>
                </a:solidFill>
                <a:latin typeface="Century Gothic" pitchFamily="34" charset="0"/>
              </a:rPr>
              <a:t>Se recomienda la rampa al ras del abanico.</a:t>
            </a:r>
            <a:endParaRPr lang="es-MX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 l="38740" t="23250" r="22800" b="30485"/>
          <a:stretch>
            <a:fillRect/>
          </a:stretch>
        </p:blipFill>
        <p:spPr bwMode="auto">
          <a:xfrm>
            <a:off x="4499992" y="0"/>
            <a:ext cx="4644008" cy="3382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1763713" y="1916113"/>
            <a:ext cx="4608512" cy="2952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H="1">
            <a:off x="2124075" y="1916113"/>
            <a:ext cx="4319588" cy="33131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agen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1 Título"/>
          <p:cNvSpPr>
            <a:spLocks noGrp="1"/>
          </p:cNvSpPr>
          <p:nvPr>
            <p:ph type="title"/>
          </p:nvPr>
        </p:nvSpPr>
        <p:spPr>
          <a:xfrm>
            <a:off x="0" y="620713"/>
            <a:ext cx="5003800" cy="1143000"/>
          </a:xfrm>
        </p:spPr>
        <p:txBody>
          <a:bodyPr/>
          <a:lstStyle/>
          <a:p>
            <a:pPr eaLnBrk="1" hangingPunct="1"/>
            <a:r>
              <a:rPr lang="es-MX" sz="2800" b="1" smtClean="0">
                <a:solidFill>
                  <a:srgbClr val="00B0F0"/>
                </a:solidFill>
                <a:latin typeface="Century Gothic" pitchFamily="34" charset="0"/>
              </a:rPr>
              <a:t>Inicio de recorrido acera derecha</a:t>
            </a:r>
            <a:br>
              <a:rPr lang="es-MX" sz="2800" b="1" smtClean="0">
                <a:solidFill>
                  <a:srgbClr val="00B0F0"/>
                </a:solidFill>
                <a:latin typeface="Century Gothic" pitchFamily="34" charset="0"/>
              </a:rPr>
            </a:br>
            <a:r>
              <a:rPr lang="es-MX" sz="2800" b="1" smtClean="0">
                <a:solidFill>
                  <a:srgbClr val="00B0F0"/>
                </a:solidFill>
                <a:latin typeface="Century Gothic" pitchFamily="34" charset="0"/>
              </a:rPr>
              <a:t>Av. P. Elías Calles en esquina con Av. Paseo Triunfo de la Republica </a:t>
            </a:r>
          </a:p>
        </p:txBody>
      </p:sp>
      <p:pic>
        <p:nvPicPr>
          <p:cNvPr id="5" name="4 Marcador de contenido" descr="IMG_190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636912"/>
            <a:ext cx="4104455" cy="4221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32363" y="3573463"/>
            <a:ext cx="4038600" cy="172720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>
                <a:solidFill>
                  <a:srgbClr val="00B0F0"/>
                </a:solidFill>
                <a:latin typeface="Century Gothic" pitchFamily="34" charset="0"/>
              </a:rPr>
              <a:t>Se recomienda la rampa al ras de abanico para facilitar el acceso de las personas con sillas de ruedas. </a:t>
            </a:r>
            <a:endParaRPr lang="es-MX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l="39567" t="36047" r="24460" b="25563"/>
          <a:stretch>
            <a:fillRect/>
          </a:stretch>
        </p:blipFill>
        <p:spPr bwMode="auto">
          <a:xfrm>
            <a:off x="4727509" y="188640"/>
            <a:ext cx="4416491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2771775" y="1557338"/>
            <a:ext cx="3529013" cy="4319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H="1">
            <a:off x="2987675" y="1557338"/>
            <a:ext cx="3313113" cy="45354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flipV="1">
            <a:off x="4211638" y="5732463"/>
            <a:ext cx="1439862" cy="576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4211638" y="6308725"/>
            <a:ext cx="143986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850" name="12 CuadroTexto"/>
          <p:cNvSpPr txBox="1">
            <a:spLocks noChangeArrowheads="1"/>
          </p:cNvSpPr>
          <p:nvPr/>
        </p:nvSpPr>
        <p:spPr bwMode="auto">
          <a:xfrm>
            <a:off x="5364163" y="5876925"/>
            <a:ext cx="647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8%</a:t>
            </a:r>
          </a:p>
        </p:txBody>
      </p:sp>
      <p:cxnSp>
        <p:nvCxnSpPr>
          <p:cNvPr id="14" name="13 Conector recto"/>
          <p:cNvCxnSpPr/>
          <p:nvPr/>
        </p:nvCxnSpPr>
        <p:spPr>
          <a:xfrm flipV="1">
            <a:off x="5867400" y="5732463"/>
            <a:ext cx="1225550" cy="576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5867400" y="6308725"/>
            <a:ext cx="14414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853" name="15 CuadroTexto"/>
          <p:cNvSpPr txBox="1">
            <a:spLocks noChangeArrowheads="1"/>
          </p:cNvSpPr>
          <p:nvPr/>
        </p:nvSpPr>
        <p:spPr bwMode="auto">
          <a:xfrm>
            <a:off x="4140200" y="6457950"/>
            <a:ext cx="1692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000" b="1">
                <a:solidFill>
                  <a:srgbClr val="0070C0"/>
                </a:solidFill>
                <a:latin typeface="Century Gothic" pitchFamily="34" charset="0"/>
              </a:rPr>
              <a:t>CORRECTO</a:t>
            </a:r>
          </a:p>
        </p:txBody>
      </p:sp>
      <p:sp>
        <p:nvSpPr>
          <p:cNvPr id="35854" name="16 CuadroTexto"/>
          <p:cNvSpPr txBox="1">
            <a:spLocks noChangeArrowheads="1"/>
          </p:cNvSpPr>
          <p:nvPr/>
        </p:nvSpPr>
        <p:spPr bwMode="auto">
          <a:xfrm>
            <a:off x="5795963" y="6457950"/>
            <a:ext cx="1814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 b="1">
                <a:solidFill>
                  <a:srgbClr val="0070C0"/>
                </a:solidFill>
                <a:latin typeface="Century Gothic" pitchFamily="34" charset="0"/>
              </a:rPr>
              <a:t>INCORRECTO</a:t>
            </a:r>
          </a:p>
        </p:txBody>
      </p:sp>
      <p:sp>
        <p:nvSpPr>
          <p:cNvPr id="35855" name="17 CuadroTexto"/>
          <p:cNvSpPr txBox="1">
            <a:spLocks noChangeArrowheads="1"/>
          </p:cNvSpPr>
          <p:nvPr/>
        </p:nvSpPr>
        <p:spPr bwMode="auto">
          <a:xfrm>
            <a:off x="6804025" y="5876925"/>
            <a:ext cx="936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9%</a:t>
            </a:r>
          </a:p>
        </p:txBody>
      </p:sp>
      <p:sp>
        <p:nvSpPr>
          <p:cNvPr id="35856" name="18 CuadroTexto"/>
          <p:cNvSpPr txBox="1">
            <a:spLocks noChangeArrowheads="1"/>
          </p:cNvSpPr>
          <p:nvPr/>
        </p:nvSpPr>
        <p:spPr bwMode="auto">
          <a:xfrm>
            <a:off x="7667625" y="5661025"/>
            <a:ext cx="12255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L= 1.60m</a:t>
            </a:r>
          </a:p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A= .15m</a:t>
            </a:r>
          </a:p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P=9%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agen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1 Título"/>
          <p:cNvSpPr>
            <a:spLocks noGrp="1"/>
          </p:cNvSpPr>
          <p:nvPr>
            <p:ph type="title"/>
          </p:nvPr>
        </p:nvSpPr>
        <p:spPr>
          <a:xfrm>
            <a:off x="-323850" y="454025"/>
            <a:ext cx="5040313" cy="2232025"/>
          </a:xfrm>
        </p:spPr>
        <p:txBody>
          <a:bodyPr/>
          <a:lstStyle/>
          <a:p>
            <a:pPr eaLnBrk="1" hangingPunct="1"/>
            <a:r>
              <a:rPr lang="es-MX" sz="3600" b="1" smtClean="0">
                <a:solidFill>
                  <a:srgbClr val="00B0F0"/>
                </a:solidFill>
                <a:latin typeface="Century Gothic" pitchFamily="34" charset="0"/>
              </a:rPr>
              <a:t>P. Elías Calles   </a:t>
            </a:r>
            <a:br>
              <a:rPr lang="es-MX" sz="3600" b="1" smtClean="0">
                <a:solidFill>
                  <a:srgbClr val="00B0F0"/>
                </a:solidFill>
                <a:latin typeface="Century Gothic" pitchFamily="34" charset="0"/>
              </a:rPr>
            </a:br>
            <a:r>
              <a:rPr lang="es-MX" sz="3600" b="1" smtClean="0">
                <a:solidFill>
                  <a:srgbClr val="00B0F0"/>
                </a:solidFill>
                <a:latin typeface="Century Gothic" pitchFamily="34" charset="0"/>
              </a:rPr>
              <a:t>Rampa 2 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364163" y="3284538"/>
            <a:ext cx="3779837" cy="2520950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>
                <a:solidFill>
                  <a:srgbClr val="00B0F0"/>
                </a:solidFill>
                <a:latin typeface="Century Gothic" pitchFamily="34" charset="0"/>
              </a:rPr>
              <a:t>La mitad de una alcantarilla queda directo al bajar la rampa arriesgando que las llantas delanteras de la silla puedan caer en las rendijas y quebrarse por lo que se requiere una maniobra de librar la rejilla quedando dentro del espacio de la rampa. </a:t>
            </a:r>
            <a:endParaRPr lang="es-MX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30158" t="35063" r="29722" b="25563"/>
          <a:stretch>
            <a:fillRect/>
          </a:stretch>
        </p:blipFill>
        <p:spPr bwMode="auto">
          <a:xfrm>
            <a:off x="4211960" y="188640"/>
            <a:ext cx="4932040" cy="2721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7 Marcador de contenido" descr="IMG_1922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51520" y="3140968"/>
            <a:ext cx="3888432" cy="3484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9 Conector recto"/>
          <p:cNvCxnSpPr/>
          <p:nvPr/>
        </p:nvCxnSpPr>
        <p:spPr>
          <a:xfrm flipH="1">
            <a:off x="1763713" y="1844675"/>
            <a:ext cx="5761037" cy="28082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H="1">
            <a:off x="2484438" y="1916113"/>
            <a:ext cx="5183187" cy="3600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 flipV="1">
            <a:off x="4211638" y="5732463"/>
            <a:ext cx="1439862" cy="576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4211638" y="6308725"/>
            <a:ext cx="143986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874" name="14 CuadroTexto"/>
          <p:cNvSpPr txBox="1">
            <a:spLocks noChangeArrowheads="1"/>
          </p:cNvSpPr>
          <p:nvPr/>
        </p:nvSpPr>
        <p:spPr bwMode="auto">
          <a:xfrm>
            <a:off x="5364163" y="5876925"/>
            <a:ext cx="647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8%</a:t>
            </a:r>
          </a:p>
        </p:txBody>
      </p:sp>
      <p:cxnSp>
        <p:nvCxnSpPr>
          <p:cNvPr id="16" name="15 Conector recto"/>
          <p:cNvCxnSpPr/>
          <p:nvPr/>
        </p:nvCxnSpPr>
        <p:spPr>
          <a:xfrm flipV="1">
            <a:off x="5867400" y="5732463"/>
            <a:ext cx="1225550" cy="576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5867400" y="6308725"/>
            <a:ext cx="14414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877" name="17 CuadroTexto"/>
          <p:cNvSpPr txBox="1">
            <a:spLocks noChangeArrowheads="1"/>
          </p:cNvSpPr>
          <p:nvPr/>
        </p:nvSpPr>
        <p:spPr bwMode="auto">
          <a:xfrm>
            <a:off x="4140200" y="6457950"/>
            <a:ext cx="1692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000" b="1">
                <a:solidFill>
                  <a:srgbClr val="0070C0"/>
                </a:solidFill>
                <a:latin typeface="Century Gothic" pitchFamily="34" charset="0"/>
              </a:rPr>
              <a:t>CORRECTO</a:t>
            </a:r>
          </a:p>
        </p:txBody>
      </p:sp>
      <p:sp>
        <p:nvSpPr>
          <p:cNvPr id="36878" name="18 CuadroTexto"/>
          <p:cNvSpPr txBox="1">
            <a:spLocks noChangeArrowheads="1"/>
          </p:cNvSpPr>
          <p:nvPr/>
        </p:nvSpPr>
        <p:spPr bwMode="auto">
          <a:xfrm>
            <a:off x="5795963" y="6457950"/>
            <a:ext cx="1814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 b="1">
                <a:solidFill>
                  <a:srgbClr val="0070C0"/>
                </a:solidFill>
                <a:latin typeface="Century Gothic" pitchFamily="34" charset="0"/>
              </a:rPr>
              <a:t>INCORRECTO</a:t>
            </a:r>
          </a:p>
        </p:txBody>
      </p:sp>
      <p:sp>
        <p:nvSpPr>
          <p:cNvPr id="36879" name="19 CuadroTexto"/>
          <p:cNvSpPr txBox="1">
            <a:spLocks noChangeArrowheads="1"/>
          </p:cNvSpPr>
          <p:nvPr/>
        </p:nvSpPr>
        <p:spPr bwMode="auto">
          <a:xfrm>
            <a:off x="6804025" y="5876925"/>
            <a:ext cx="936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9%</a:t>
            </a:r>
          </a:p>
        </p:txBody>
      </p:sp>
      <p:sp>
        <p:nvSpPr>
          <p:cNvPr id="36880" name="20 CuadroTexto"/>
          <p:cNvSpPr txBox="1">
            <a:spLocks noChangeArrowheads="1"/>
          </p:cNvSpPr>
          <p:nvPr/>
        </p:nvSpPr>
        <p:spPr bwMode="auto">
          <a:xfrm>
            <a:off x="7667625" y="5661025"/>
            <a:ext cx="12255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L= 1.60m</a:t>
            </a:r>
          </a:p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A= .15m</a:t>
            </a:r>
          </a:p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P=9%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n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1 Título"/>
          <p:cNvSpPr>
            <a:spLocks noGrp="1"/>
          </p:cNvSpPr>
          <p:nvPr>
            <p:ph type="title"/>
          </p:nvPr>
        </p:nvSpPr>
        <p:spPr>
          <a:xfrm>
            <a:off x="522288" y="260350"/>
            <a:ext cx="2738437" cy="2390775"/>
          </a:xfrm>
        </p:spPr>
        <p:txBody>
          <a:bodyPr/>
          <a:lstStyle/>
          <a:p>
            <a:pPr eaLnBrk="1" hangingPunct="1"/>
            <a:r>
              <a:rPr lang="es-MX" sz="3600" b="1" smtClean="0">
                <a:solidFill>
                  <a:srgbClr val="00B0F0"/>
                </a:solidFill>
                <a:latin typeface="Century Gothic" pitchFamily="34" charset="0"/>
              </a:rPr>
              <a:t>P. Elías Calles Rampa 3</a:t>
            </a:r>
          </a:p>
        </p:txBody>
      </p:sp>
      <p:pic>
        <p:nvPicPr>
          <p:cNvPr id="5" name="4 Marcador de contenido" descr="IMG_193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3573015"/>
            <a:ext cx="3816424" cy="32849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892" name="3 Marcador de contenido"/>
          <p:cNvSpPr>
            <a:spLocks noGrp="1"/>
          </p:cNvSpPr>
          <p:nvPr>
            <p:ph sz="half" idx="2"/>
          </p:nvPr>
        </p:nvSpPr>
        <p:spPr>
          <a:xfrm>
            <a:off x="4284663" y="3141663"/>
            <a:ext cx="4541837" cy="2303462"/>
          </a:xfrm>
        </p:spPr>
        <p:txBody>
          <a:bodyPr/>
          <a:lstStyle/>
          <a:p>
            <a:pPr eaLnBrk="1" hangingPunct="1"/>
            <a:r>
              <a:rPr lang="es-MX" smtClean="0">
                <a:solidFill>
                  <a:srgbClr val="00B0F0"/>
                </a:solidFill>
                <a:latin typeface="Century Gothic" pitchFamily="34" charset="0"/>
              </a:rPr>
              <a:t>La pendiente de la rampa fue imposible subirla de manera independiente requirió ayuda.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35139" t="20297" r="20033" b="35407"/>
          <a:stretch>
            <a:fillRect/>
          </a:stretch>
        </p:blipFill>
        <p:spPr bwMode="auto">
          <a:xfrm>
            <a:off x="3700195" y="0"/>
            <a:ext cx="5443805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6 Conector recto"/>
          <p:cNvCxnSpPr/>
          <p:nvPr/>
        </p:nvCxnSpPr>
        <p:spPr>
          <a:xfrm flipV="1">
            <a:off x="4211638" y="5732463"/>
            <a:ext cx="1439862" cy="576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4211638" y="6308725"/>
            <a:ext cx="143986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896" name="8 CuadroTexto"/>
          <p:cNvSpPr txBox="1">
            <a:spLocks noChangeArrowheads="1"/>
          </p:cNvSpPr>
          <p:nvPr/>
        </p:nvSpPr>
        <p:spPr bwMode="auto">
          <a:xfrm>
            <a:off x="5364163" y="5876925"/>
            <a:ext cx="647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8%</a:t>
            </a:r>
          </a:p>
        </p:txBody>
      </p:sp>
      <p:cxnSp>
        <p:nvCxnSpPr>
          <p:cNvPr id="10" name="9 Conector recto"/>
          <p:cNvCxnSpPr/>
          <p:nvPr/>
        </p:nvCxnSpPr>
        <p:spPr>
          <a:xfrm flipV="1">
            <a:off x="5867400" y="5732463"/>
            <a:ext cx="1225550" cy="576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5867400" y="6308725"/>
            <a:ext cx="14414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899" name="11 CuadroTexto"/>
          <p:cNvSpPr txBox="1">
            <a:spLocks noChangeArrowheads="1"/>
          </p:cNvSpPr>
          <p:nvPr/>
        </p:nvSpPr>
        <p:spPr bwMode="auto">
          <a:xfrm>
            <a:off x="4140200" y="6457950"/>
            <a:ext cx="1692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000" b="1">
                <a:solidFill>
                  <a:srgbClr val="0070C0"/>
                </a:solidFill>
                <a:latin typeface="Century Gothic" pitchFamily="34" charset="0"/>
              </a:rPr>
              <a:t>CORRECTO</a:t>
            </a:r>
          </a:p>
        </p:txBody>
      </p:sp>
      <p:sp>
        <p:nvSpPr>
          <p:cNvPr id="37900" name="12 CuadroTexto"/>
          <p:cNvSpPr txBox="1">
            <a:spLocks noChangeArrowheads="1"/>
          </p:cNvSpPr>
          <p:nvPr/>
        </p:nvSpPr>
        <p:spPr bwMode="auto">
          <a:xfrm>
            <a:off x="5795963" y="6457950"/>
            <a:ext cx="1814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 b="1">
                <a:solidFill>
                  <a:srgbClr val="0070C0"/>
                </a:solidFill>
                <a:latin typeface="Century Gothic" pitchFamily="34" charset="0"/>
              </a:rPr>
              <a:t>INCORRECTO</a:t>
            </a:r>
          </a:p>
        </p:txBody>
      </p:sp>
      <p:sp>
        <p:nvSpPr>
          <p:cNvPr id="37901" name="13 CuadroTexto"/>
          <p:cNvSpPr txBox="1">
            <a:spLocks noChangeArrowheads="1"/>
          </p:cNvSpPr>
          <p:nvPr/>
        </p:nvSpPr>
        <p:spPr bwMode="auto">
          <a:xfrm>
            <a:off x="6804025" y="5876925"/>
            <a:ext cx="936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12.5%</a:t>
            </a:r>
          </a:p>
        </p:txBody>
      </p:sp>
      <p:sp>
        <p:nvSpPr>
          <p:cNvPr id="37902" name="14 CuadroTexto"/>
          <p:cNvSpPr txBox="1">
            <a:spLocks noChangeArrowheads="1"/>
          </p:cNvSpPr>
          <p:nvPr/>
        </p:nvSpPr>
        <p:spPr bwMode="auto">
          <a:xfrm>
            <a:off x="7729538" y="5661025"/>
            <a:ext cx="12239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L= 1.60m</a:t>
            </a:r>
          </a:p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A= .20m</a:t>
            </a:r>
          </a:p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P= 12.5%</a:t>
            </a:r>
          </a:p>
        </p:txBody>
      </p:sp>
      <p:cxnSp>
        <p:nvCxnSpPr>
          <p:cNvPr id="17" name="16 Conector recto"/>
          <p:cNvCxnSpPr/>
          <p:nvPr/>
        </p:nvCxnSpPr>
        <p:spPr>
          <a:xfrm flipV="1">
            <a:off x="1908175" y="1125538"/>
            <a:ext cx="1792288" cy="41036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 flipV="1">
            <a:off x="1908175" y="3024188"/>
            <a:ext cx="1792288" cy="22050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agen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E:\Fotos Accesibilidad\Nueva carpeta\IMG_19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107504" y="4293096"/>
            <a:ext cx="3672408" cy="22685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779912" y="188640"/>
            <a:ext cx="5250971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6 Conector recto"/>
          <p:cNvCxnSpPr/>
          <p:nvPr/>
        </p:nvCxnSpPr>
        <p:spPr>
          <a:xfrm flipH="1">
            <a:off x="107950" y="2205038"/>
            <a:ext cx="6767513" cy="20875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flipH="1">
            <a:off x="3779838" y="2205038"/>
            <a:ext cx="3455987" cy="20875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918" name="10 CuadroTexto"/>
          <p:cNvSpPr txBox="1">
            <a:spLocks noChangeArrowheads="1"/>
          </p:cNvSpPr>
          <p:nvPr/>
        </p:nvSpPr>
        <p:spPr bwMode="auto">
          <a:xfrm>
            <a:off x="4356100" y="3860800"/>
            <a:ext cx="4675188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400">
                <a:solidFill>
                  <a:srgbClr val="00B0F0"/>
                </a:solidFill>
                <a:latin typeface="Century Gothic" pitchFamily="34" charset="0"/>
              </a:rPr>
              <a:t>En esta parte del andador se juntan 2 declives uno para ascender la rampa y el otro con caída hacia el arroyo vehicular.</a:t>
            </a:r>
          </a:p>
        </p:txBody>
      </p:sp>
      <p:sp>
        <p:nvSpPr>
          <p:cNvPr id="38919" name="11 CuadroTexto"/>
          <p:cNvSpPr txBox="1">
            <a:spLocks noChangeArrowheads="1"/>
          </p:cNvSpPr>
          <p:nvPr/>
        </p:nvSpPr>
        <p:spPr bwMode="auto">
          <a:xfrm>
            <a:off x="720725" y="747713"/>
            <a:ext cx="26987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00B0F0"/>
                </a:solidFill>
                <a:latin typeface="Century Gothic" pitchFamily="34" charset="0"/>
              </a:rPr>
              <a:t>P. Elías Calles Rampa 4</a:t>
            </a:r>
            <a:endParaRPr lang="es-MX" sz="4400" b="1">
              <a:solidFill>
                <a:srgbClr val="00B0F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1444625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16386" name="4 Título"/>
          <p:cNvSpPr>
            <a:spLocks noGrp="1"/>
          </p:cNvSpPr>
          <p:nvPr>
            <p:ph type="title"/>
          </p:nvPr>
        </p:nvSpPr>
        <p:spPr>
          <a:xfrm>
            <a:off x="457200" y="150813"/>
            <a:ext cx="8229600" cy="1143000"/>
          </a:xfrm>
        </p:spPr>
        <p:txBody>
          <a:bodyPr/>
          <a:lstStyle/>
          <a:p>
            <a:pPr eaLnBrk="1" hangingPunct="1"/>
            <a:r>
              <a:rPr lang="es-ES" sz="2800" b="1" smtClean="0">
                <a:solidFill>
                  <a:schemeClr val="bg1"/>
                </a:solidFill>
                <a:latin typeface="Century Gothic" pitchFamily="34" charset="0"/>
              </a:rPr>
              <a:t>Verificación de la accesibilidad en la avenida Plutarco Elías Calles entre Henry Dunat y Paseo Triunfo de la República</a:t>
            </a:r>
          </a:p>
        </p:txBody>
      </p:sp>
      <p:pic>
        <p:nvPicPr>
          <p:cNvPr id="16387" name="3 Marcador de contenido" descr="la foto.PN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511300"/>
            <a:ext cx="4643438" cy="5373688"/>
          </a:xfrm>
        </p:spPr>
      </p:pic>
      <p:pic>
        <p:nvPicPr>
          <p:cNvPr id="16388" name="6 Marcador de contenido" descr="la foto.PN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648200" y="1482725"/>
            <a:ext cx="4495800" cy="5372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agen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1 Título"/>
          <p:cNvSpPr>
            <a:spLocks noGrp="1"/>
          </p:cNvSpPr>
          <p:nvPr>
            <p:ph type="title"/>
          </p:nvPr>
        </p:nvSpPr>
        <p:spPr>
          <a:xfrm>
            <a:off x="0" y="406400"/>
            <a:ext cx="3995738" cy="2506663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00B0F0"/>
                </a:solidFill>
                <a:latin typeface="Century Gothic" pitchFamily="34" charset="0"/>
              </a:rPr>
              <a:t>P. Elías Calles Rampa 5</a:t>
            </a:r>
            <a:endParaRPr lang="es-MX" b="1" smtClean="0">
              <a:solidFill>
                <a:srgbClr val="00B0F0"/>
              </a:solidFill>
              <a:latin typeface="Century Gothic" pitchFamily="34" charset="0"/>
            </a:endParaRPr>
          </a:p>
        </p:txBody>
      </p:sp>
      <p:pic>
        <p:nvPicPr>
          <p:cNvPr id="2050" name="Picture 2" descr="E:\Fotos Accesibilidad\Nueva carpeta\IMG_19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107504" y="3933056"/>
            <a:ext cx="4038600" cy="26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067943" y="164238"/>
            <a:ext cx="4962939" cy="32885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6 Conector recto"/>
          <p:cNvCxnSpPr/>
          <p:nvPr/>
        </p:nvCxnSpPr>
        <p:spPr>
          <a:xfrm flipH="1">
            <a:off x="107950" y="2205038"/>
            <a:ext cx="5832475" cy="17287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flipH="1">
            <a:off x="4067175" y="2276475"/>
            <a:ext cx="2305050" cy="16573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943" name="9 CuadroTexto"/>
          <p:cNvSpPr txBox="1">
            <a:spLocks noChangeArrowheads="1"/>
          </p:cNvSpPr>
          <p:nvPr/>
        </p:nvSpPr>
        <p:spPr bwMode="auto">
          <a:xfrm>
            <a:off x="5003800" y="3933825"/>
            <a:ext cx="4027488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00B0F0"/>
                </a:solidFill>
                <a:latin typeface="Century Gothic" pitchFamily="34" charset="0"/>
              </a:rPr>
              <a:t>La pendiente de la rampa impide que la</a:t>
            </a:r>
            <a:br>
              <a:rPr lang="en-US" sz="2800">
                <a:solidFill>
                  <a:srgbClr val="00B0F0"/>
                </a:solidFill>
                <a:latin typeface="Century Gothic" pitchFamily="34" charset="0"/>
              </a:rPr>
            </a:br>
            <a:r>
              <a:rPr lang="en-US" sz="2800">
                <a:solidFill>
                  <a:srgbClr val="00B0F0"/>
                </a:solidFill>
                <a:latin typeface="Century Gothic" pitchFamily="34" charset="0"/>
              </a:rPr>
              <a:t>persona con discapacidad pueda acceder </a:t>
            </a:r>
            <a:br>
              <a:rPr lang="en-US" sz="2800">
                <a:solidFill>
                  <a:srgbClr val="00B0F0"/>
                </a:solidFill>
                <a:latin typeface="Century Gothic" pitchFamily="34" charset="0"/>
              </a:rPr>
            </a:br>
            <a:r>
              <a:rPr lang="en-US" sz="2800">
                <a:solidFill>
                  <a:srgbClr val="00B0F0"/>
                </a:solidFill>
                <a:latin typeface="Century Gothic" pitchFamily="34" charset="0"/>
              </a:rPr>
              <a:t>libremente </a:t>
            </a:r>
            <a:endParaRPr lang="es-MX" sz="2800">
              <a:solidFill>
                <a:srgbClr val="00B0F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agen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1 Título"/>
          <p:cNvSpPr>
            <a:spLocks noGrp="1"/>
          </p:cNvSpPr>
          <p:nvPr>
            <p:ph type="title"/>
          </p:nvPr>
        </p:nvSpPr>
        <p:spPr>
          <a:xfrm>
            <a:off x="-252413" y="274638"/>
            <a:ext cx="3671888" cy="3441700"/>
          </a:xfrm>
        </p:spPr>
        <p:txBody>
          <a:bodyPr/>
          <a:lstStyle/>
          <a:p>
            <a:pPr eaLnBrk="1" hangingPunct="1"/>
            <a:r>
              <a:rPr lang="en-US" sz="4800" b="1" smtClean="0">
                <a:solidFill>
                  <a:srgbClr val="00B0F0"/>
                </a:solidFill>
                <a:latin typeface="Century Gothic" pitchFamily="34" charset="0"/>
              </a:rPr>
              <a:t>P. Elías Calles Rampa 6</a:t>
            </a:r>
            <a:endParaRPr lang="es-MX" sz="4800" b="1" smtClean="0">
              <a:solidFill>
                <a:srgbClr val="00B0F0"/>
              </a:solidFill>
              <a:latin typeface="Century Gothic" pitchFamily="34" charset="0"/>
            </a:endParaRPr>
          </a:p>
        </p:txBody>
      </p:sp>
      <p:pic>
        <p:nvPicPr>
          <p:cNvPr id="3074" name="Picture 2" descr="E:\Fotos Accesibilidad\Nueva carpeta\IMG_19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107504" y="4005064"/>
            <a:ext cx="4038600" cy="26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40964" name="2 CuadroTexto"/>
          <p:cNvSpPr txBox="1">
            <a:spLocks noChangeArrowheads="1"/>
          </p:cNvSpPr>
          <p:nvPr/>
        </p:nvSpPr>
        <p:spPr bwMode="auto">
          <a:xfrm>
            <a:off x="4427538" y="3933825"/>
            <a:ext cx="403225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000">
                <a:solidFill>
                  <a:srgbClr val="00B0F0"/>
                </a:solidFill>
                <a:latin typeface="Century Gothic" pitchFamily="34" charset="0"/>
              </a:rPr>
              <a:t>Rampa con una pendiente lo doble de lo permitido que hace incontrolable la velocidad que toma la silla por la inclinación.</a:t>
            </a:r>
          </a:p>
        </p:txBody>
      </p:sp>
      <p:cxnSp>
        <p:nvCxnSpPr>
          <p:cNvPr id="5" name="4 Conector recto"/>
          <p:cNvCxnSpPr/>
          <p:nvPr/>
        </p:nvCxnSpPr>
        <p:spPr>
          <a:xfrm flipH="1">
            <a:off x="4716463" y="5732463"/>
            <a:ext cx="1150937" cy="3603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>
            <a:off x="4716463" y="6092825"/>
            <a:ext cx="115093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flipH="1">
            <a:off x="6084888" y="5564188"/>
            <a:ext cx="935037" cy="5381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flipV="1">
            <a:off x="6084888" y="6092825"/>
            <a:ext cx="1295400" cy="952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969" name="11 CuadroTexto"/>
          <p:cNvSpPr txBox="1">
            <a:spLocks noChangeArrowheads="1"/>
          </p:cNvSpPr>
          <p:nvPr/>
        </p:nvSpPr>
        <p:spPr bwMode="auto">
          <a:xfrm>
            <a:off x="4211638" y="6308725"/>
            <a:ext cx="53292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Century Gothic" pitchFamily="34" charset="0"/>
              </a:rPr>
              <a:t>    CORRECTO   INCORRECTO</a:t>
            </a:r>
            <a:endParaRPr lang="es-MX" sz="2000" b="1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40970" name="12 CuadroTexto"/>
          <p:cNvSpPr txBox="1">
            <a:spLocks noChangeArrowheads="1"/>
          </p:cNvSpPr>
          <p:nvPr/>
        </p:nvSpPr>
        <p:spPr bwMode="auto">
          <a:xfrm>
            <a:off x="5508625" y="5768975"/>
            <a:ext cx="46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Calibri" pitchFamily="34" charset="0"/>
              </a:rPr>
              <a:t>8%</a:t>
            </a:r>
            <a:endParaRPr lang="es-MX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40971" name="14 CuadroTexto"/>
          <p:cNvSpPr txBox="1">
            <a:spLocks noChangeArrowheads="1"/>
          </p:cNvSpPr>
          <p:nvPr/>
        </p:nvSpPr>
        <p:spPr bwMode="auto">
          <a:xfrm>
            <a:off x="6677025" y="5768975"/>
            <a:ext cx="58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Calibri" pitchFamily="34" charset="0"/>
              </a:rPr>
              <a:t>16%</a:t>
            </a:r>
            <a:endParaRPr lang="es-MX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40972" name="21 CuadroTexto"/>
          <p:cNvSpPr txBox="1">
            <a:spLocks noChangeArrowheads="1"/>
          </p:cNvSpPr>
          <p:nvPr/>
        </p:nvSpPr>
        <p:spPr bwMode="auto">
          <a:xfrm>
            <a:off x="7875588" y="5756275"/>
            <a:ext cx="12684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Century Gothic" pitchFamily="34" charset="0"/>
              </a:rPr>
              <a:t>L= 1.30m</a:t>
            </a:r>
            <a:br>
              <a:rPr lang="en-US" sz="2000" b="1">
                <a:solidFill>
                  <a:srgbClr val="0070C0"/>
                </a:solidFill>
                <a:latin typeface="Century Gothic" pitchFamily="34" charset="0"/>
              </a:rPr>
            </a:br>
            <a:r>
              <a:rPr lang="en-US" sz="2000" b="1">
                <a:solidFill>
                  <a:srgbClr val="0070C0"/>
                </a:solidFill>
                <a:latin typeface="Century Gothic" pitchFamily="34" charset="0"/>
              </a:rPr>
              <a:t>A= .20m</a:t>
            </a:r>
            <a:br>
              <a:rPr lang="en-US" sz="2000" b="1">
                <a:solidFill>
                  <a:srgbClr val="0070C0"/>
                </a:solidFill>
                <a:latin typeface="Century Gothic" pitchFamily="34" charset="0"/>
              </a:rPr>
            </a:br>
            <a:r>
              <a:rPr lang="en-US" sz="2000" b="1">
                <a:solidFill>
                  <a:srgbClr val="0070C0"/>
                </a:solidFill>
                <a:latin typeface="Century Gothic" pitchFamily="34" charset="0"/>
              </a:rPr>
              <a:t>P= 16%</a:t>
            </a:r>
            <a:endParaRPr lang="es-MX" sz="2000" b="1">
              <a:solidFill>
                <a:srgbClr val="0070C0"/>
              </a:solidFill>
              <a:latin typeface="Century Gothic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/>
          <a:srcRect l="23434" t="10624" r="19009" b="35236"/>
          <a:stretch/>
        </p:blipFill>
        <p:spPr>
          <a:xfrm>
            <a:off x="3275857" y="116632"/>
            <a:ext cx="5727254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Conector recto 9"/>
          <p:cNvCxnSpPr/>
          <p:nvPr/>
        </p:nvCxnSpPr>
        <p:spPr>
          <a:xfrm flipH="1">
            <a:off x="1979613" y="3141663"/>
            <a:ext cx="2736850" cy="2422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H="1">
            <a:off x="2051050" y="3141663"/>
            <a:ext cx="2665413" cy="2735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n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1 Título"/>
          <p:cNvSpPr>
            <a:spLocks noGrp="1"/>
          </p:cNvSpPr>
          <p:nvPr>
            <p:ph type="title"/>
          </p:nvPr>
        </p:nvSpPr>
        <p:spPr>
          <a:xfrm>
            <a:off x="-107950" y="333375"/>
            <a:ext cx="3455988" cy="3009900"/>
          </a:xfrm>
        </p:spPr>
        <p:txBody>
          <a:bodyPr/>
          <a:lstStyle/>
          <a:p>
            <a:pPr eaLnBrk="1" hangingPunct="1"/>
            <a:r>
              <a:rPr lang="en-US" sz="4800" b="1" smtClean="0">
                <a:solidFill>
                  <a:srgbClr val="00B0F0"/>
                </a:solidFill>
                <a:latin typeface="Century Gothic" pitchFamily="34" charset="0"/>
              </a:rPr>
              <a:t>P. Elías Calles Rampa 7</a:t>
            </a:r>
            <a:endParaRPr lang="es-MX" sz="4800" b="1" smtClean="0">
              <a:solidFill>
                <a:srgbClr val="00B0F0"/>
              </a:solidFill>
              <a:latin typeface="Century Gothic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427538" y="3573463"/>
            <a:ext cx="4259262" cy="2592387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>
                <a:solidFill>
                  <a:srgbClr val="00B0F0"/>
                </a:solidFill>
                <a:latin typeface="Century Gothic" pitchFamily="34" charset="0"/>
              </a:rPr>
              <a:t>Esta ultima rampa ya no la bajamos por que el trafico no lo permitió pues la orientación de la rampa esta mal por que coloca a la persona en peligro cuando dan vuelta los vehículos a la derecha. Semáforo peatonal sin funcionar.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MX" dirty="0"/>
          </a:p>
        </p:txBody>
      </p:sp>
      <p:pic>
        <p:nvPicPr>
          <p:cNvPr id="1026" name="Picture 2" descr="E:\Fotos Accesibilidad\Nueva carpeta\IMG_2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38763" y="3523756"/>
            <a:ext cx="4082627" cy="3101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cxnSp>
        <p:nvCxnSpPr>
          <p:cNvPr id="6" name="5 Conector recto"/>
          <p:cNvCxnSpPr/>
          <p:nvPr/>
        </p:nvCxnSpPr>
        <p:spPr>
          <a:xfrm flipH="1">
            <a:off x="4356100" y="5949950"/>
            <a:ext cx="936625" cy="4318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4356100" y="6381750"/>
            <a:ext cx="93662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H="1">
            <a:off x="5724525" y="5732463"/>
            <a:ext cx="863600" cy="64928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5724525" y="6381750"/>
            <a:ext cx="122396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993" name="12 CuadroTexto"/>
          <p:cNvSpPr txBox="1">
            <a:spLocks noChangeArrowheads="1"/>
          </p:cNvSpPr>
          <p:nvPr/>
        </p:nvSpPr>
        <p:spPr bwMode="auto">
          <a:xfrm>
            <a:off x="4189413" y="6524625"/>
            <a:ext cx="3244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Century Gothic" pitchFamily="34" charset="0"/>
              </a:rPr>
              <a:t>CORRECTO    INCORRECTO</a:t>
            </a:r>
            <a:endParaRPr lang="es-MX" b="1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41994" name="13 CuadroTexto"/>
          <p:cNvSpPr txBox="1">
            <a:spLocks noChangeArrowheads="1"/>
          </p:cNvSpPr>
          <p:nvPr/>
        </p:nvSpPr>
        <p:spPr bwMode="auto">
          <a:xfrm>
            <a:off x="4932363" y="6057900"/>
            <a:ext cx="466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Calibri" pitchFamily="34" charset="0"/>
              </a:rPr>
              <a:t>8%</a:t>
            </a:r>
            <a:endParaRPr lang="es-MX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41995" name="14 CuadroTexto"/>
          <p:cNvSpPr txBox="1">
            <a:spLocks noChangeArrowheads="1"/>
          </p:cNvSpPr>
          <p:nvPr/>
        </p:nvSpPr>
        <p:spPr bwMode="auto">
          <a:xfrm>
            <a:off x="6296025" y="6022975"/>
            <a:ext cx="758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Calibri" pitchFamily="34" charset="0"/>
              </a:rPr>
              <a:t>12.5%</a:t>
            </a:r>
            <a:endParaRPr lang="es-MX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41996" name="15 CuadroTexto"/>
          <p:cNvSpPr txBox="1">
            <a:spLocks noChangeArrowheads="1"/>
          </p:cNvSpPr>
          <p:nvPr/>
        </p:nvSpPr>
        <p:spPr bwMode="auto">
          <a:xfrm>
            <a:off x="7524750" y="5732463"/>
            <a:ext cx="1619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Century Gothic" pitchFamily="34" charset="0"/>
              </a:rPr>
              <a:t>L= 1.60m</a:t>
            </a:r>
            <a:br>
              <a:rPr lang="en-US" sz="2000" b="1">
                <a:solidFill>
                  <a:srgbClr val="0070C0"/>
                </a:solidFill>
                <a:latin typeface="Century Gothic" pitchFamily="34" charset="0"/>
              </a:rPr>
            </a:br>
            <a:r>
              <a:rPr lang="en-US" sz="2000" b="1">
                <a:solidFill>
                  <a:srgbClr val="0070C0"/>
                </a:solidFill>
                <a:latin typeface="Century Gothic" pitchFamily="34" charset="0"/>
              </a:rPr>
              <a:t>A= .20m</a:t>
            </a:r>
            <a:br>
              <a:rPr lang="en-US" sz="2000" b="1">
                <a:solidFill>
                  <a:srgbClr val="0070C0"/>
                </a:solidFill>
                <a:latin typeface="Century Gothic" pitchFamily="34" charset="0"/>
              </a:rPr>
            </a:br>
            <a:r>
              <a:rPr lang="en-US" sz="2000" b="1">
                <a:solidFill>
                  <a:srgbClr val="0070C0"/>
                </a:solidFill>
                <a:latin typeface="Century Gothic" pitchFamily="34" charset="0"/>
              </a:rPr>
              <a:t>P= 12.5%</a:t>
            </a:r>
            <a:endParaRPr lang="es-MX" sz="2000" b="1">
              <a:solidFill>
                <a:srgbClr val="0070C0"/>
              </a:solidFill>
              <a:latin typeface="Century Gothic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/>
          <a:srcRect l="27671" t="11503" r="27409" b="33924"/>
          <a:stretch/>
        </p:blipFill>
        <p:spPr>
          <a:xfrm>
            <a:off x="3881347" y="237638"/>
            <a:ext cx="5155150" cy="3016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MX" smtClean="0"/>
          </a:p>
        </p:txBody>
      </p:sp>
      <p:pic>
        <p:nvPicPr>
          <p:cNvPr id="18434" name="Imagen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1 Marcador de contenido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22225"/>
            <a:ext cx="3924300" cy="5078413"/>
          </a:xfrm>
        </p:spPr>
      </p:pic>
      <p:sp>
        <p:nvSpPr>
          <p:cNvPr id="18436" name="4 CuadroTexto"/>
          <p:cNvSpPr txBox="1">
            <a:spLocks noChangeArrowheads="1"/>
          </p:cNvSpPr>
          <p:nvPr/>
        </p:nvSpPr>
        <p:spPr bwMode="auto">
          <a:xfrm>
            <a:off x="107950" y="5283200"/>
            <a:ext cx="48244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1600">
                <a:latin typeface="Century Gothic" pitchFamily="34" charset="0"/>
              </a:rPr>
              <a:t>Bibliografía: </a:t>
            </a:r>
          </a:p>
          <a:p>
            <a:pPr algn="ctr"/>
            <a:r>
              <a:rPr lang="es-ES_tradnl" sz="1600">
                <a:latin typeface="Century Gothic" pitchFamily="34" charset="0"/>
              </a:rPr>
              <a:t>Reglamento de Accesibilidad</a:t>
            </a:r>
          </a:p>
          <a:p>
            <a:pPr algn="ctr"/>
            <a:r>
              <a:rPr lang="es-ES_tradnl" sz="1600">
                <a:latin typeface="Century Gothic" pitchFamily="34" charset="0"/>
              </a:rPr>
              <a:t>Para Personas con Discapacidad</a:t>
            </a:r>
          </a:p>
          <a:p>
            <a:pPr algn="ctr"/>
            <a:r>
              <a:rPr lang="es-ES_tradnl" sz="1600">
                <a:latin typeface="Century Gothic" pitchFamily="34" charset="0"/>
              </a:rPr>
              <a:t>Del Estado de Chihuahua</a:t>
            </a:r>
          </a:p>
          <a:p>
            <a:pPr algn="ctr"/>
            <a:r>
              <a:rPr lang="es-ES_tradnl" sz="1600">
                <a:latin typeface="Century Gothic" pitchFamily="34" charset="0"/>
              </a:rPr>
              <a:t>Páginas: </a:t>
            </a:r>
            <a:r>
              <a:rPr lang="es-ES_tradnl" sz="1600" b="1">
                <a:latin typeface="Century Gothic" pitchFamily="34" charset="0"/>
              </a:rPr>
              <a:t>40 y 41</a:t>
            </a:r>
            <a:endParaRPr lang="es-MX" sz="1600" b="1">
              <a:latin typeface="Century Gothic" pitchFamily="34" charset="0"/>
            </a:endParaRPr>
          </a:p>
        </p:txBody>
      </p:sp>
      <p:pic>
        <p:nvPicPr>
          <p:cNvPr id="18437" name="2 Imagen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1750" y="22225"/>
            <a:ext cx="3905250" cy="5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0" y="5013325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18439" name="4 CuadroTexto"/>
          <p:cNvSpPr txBox="1">
            <a:spLocks noChangeArrowheads="1"/>
          </p:cNvSpPr>
          <p:nvPr/>
        </p:nvSpPr>
        <p:spPr bwMode="auto">
          <a:xfrm>
            <a:off x="5040313" y="5273675"/>
            <a:ext cx="39243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1600" b="1">
                <a:latin typeface="Century Gothic" pitchFamily="34" charset="0"/>
              </a:rPr>
              <a:t>Especificaciones Rampa</a:t>
            </a:r>
          </a:p>
          <a:p>
            <a:pPr algn="ctr"/>
            <a:r>
              <a:rPr lang="es-ES_tradnl" sz="1600">
                <a:latin typeface="Century Gothic" pitchFamily="34" charset="0"/>
              </a:rPr>
              <a:t>Altura y= 20cm</a:t>
            </a:r>
          </a:p>
          <a:p>
            <a:pPr algn="ctr"/>
            <a:r>
              <a:rPr lang="es-ES_tradnl" sz="1600">
                <a:latin typeface="Century Gothic" pitchFamily="34" charset="0"/>
              </a:rPr>
              <a:t>Longitud x=250cm</a:t>
            </a:r>
          </a:p>
          <a:p>
            <a:pPr algn="ctr"/>
            <a:r>
              <a:rPr lang="es-ES_tradnl" sz="1600">
                <a:latin typeface="Century Gothic" pitchFamily="34" charset="0"/>
              </a:rPr>
              <a:t>Pendiente z = y/x = 20/250=0.08</a:t>
            </a:r>
          </a:p>
          <a:p>
            <a:pPr algn="ctr"/>
            <a:r>
              <a:rPr lang="es-ES_tradnl" sz="1600">
                <a:latin typeface="Century Gothic" pitchFamily="34" charset="0"/>
              </a:rPr>
              <a:t>Es decir la pendiente es del 8%</a:t>
            </a:r>
            <a:endParaRPr lang="es-MX" sz="160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n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6088" y="11588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 smtClean="0">
                <a:solidFill>
                  <a:srgbClr val="00B0F0"/>
                </a:solidFill>
                <a:latin typeface="Century Gothic" pitchFamily="34" charset="0"/>
              </a:rPr>
              <a:t>Av. Plutarco Elías Calles y Paseo Triunfo de la Republica </a:t>
            </a:r>
            <a:endParaRPr lang="es-ES" b="1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pic>
        <p:nvPicPr>
          <p:cNvPr id="5" name="4 Marcador de contenido" descr="la foto 1.PN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932040" y="3711828"/>
            <a:ext cx="3888432" cy="2669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11 Marcador de contenido" descr="DSCN3646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611560" y="1711349"/>
            <a:ext cx="3394472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4716463" y="1268413"/>
            <a:ext cx="4427537" cy="115252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100" b="1" dirty="0">
                <a:solidFill>
                  <a:srgbClr val="0070C0"/>
                </a:solidFill>
                <a:latin typeface="Century Gothic" pitchFamily="34" charset="0"/>
                <a:ea typeface="+mj-ea"/>
                <a:cs typeface="+mj-cs"/>
              </a:rPr>
              <a:t>L= 1.60m, A= 0.15m P= 10%</a:t>
            </a:r>
          </a:p>
          <a:p>
            <a:pPr algn="ctr" fontAlgn="auto">
              <a:spcAft>
                <a:spcPts val="0"/>
              </a:spcAft>
              <a:defRPr/>
            </a:pPr>
            <a:endParaRPr lang="es-ES" sz="1400" b="1" dirty="0">
              <a:solidFill>
                <a:srgbClr val="0070C0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4716463" y="1916113"/>
            <a:ext cx="4427537" cy="16573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>
                <a:solidFill>
                  <a:srgbClr val="00B0F0"/>
                </a:solidFill>
                <a:latin typeface="Century Gothic" pitchFamily="34" charset="0"/>
                <a:ea typeface="+mj-ea"/>
                <a:cs typeface="+mj-cs"/>
              </a:rPr>
              <a:t>-La rampa dirige hacia al centro del crucero vehicular, esto provoca que el peatón se desvié de su trayectoria.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b="1" dirty="0">
                <a:solidFill>
                  <a:srgbClr val="00B0F0"/>
                </a:solidFill>
                <a:latin typeface="Century Gothic" pitchFamily="34" charset="0"/>
                <a:ea typeface="+mj-ea"/>
                <a:cs typeface="+mj-cs"/>
              </a:rPr>
              <a:t>- El semáforo peatonal no funciona</a:t>
            </a:r>
          </a:p>
          <a:p>
            <a:pPr algn="ctr" fontAlgn="auto">
              <a:spcAft>
                <a:spcPts val="0"/>
              </a:spcAft>
              <a:defRPr/>
            </a:pPr>
            <a:endParaRPr lang="es-ES" sz="1400" b="1" dirty="0">
              <a:latin typeface="Century Gothic" pitchFamily="34" charset="0"/>
              <a:ea typeface="+mj-ea"/>
              <a:cs typeface="+mj-cs"/>
            </a:endParaRPr>
          </a:p>
        </p:txBody>
      </p:sp>
      <p:cxnSp>
        <p:nvCxnSpPr>
          <p:cNvPr id="14" name="13 Conector recto"/>
          <p:cNvCxnSpPr/>
          <p:nvPr/>
        </p:nvCxnSpPr>
        <p:spPr>
          <a:xfrm>
            <a:off x="4067175" y="1700213"/>
            <a:ext cx="2736850" cy="37449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 flipV="1">
            <a:off x="3779838" y="5949950"/>
            <a:ext cx="2879725" cy="2873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agen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338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 smtClean="0">
                <a:solidFill>
                  <a:srgbClr val="00B0F0"/>
                </a:solidFill>
                <a:latin typeface="Century Gothic" pitchFamily="34" charset="0"/>
              </a:rPr>
              <a:t>Av. Plutarco Elías Calles y Pitágoras esquina </a:t>
            </a:r>
            <a:endParaRPr lang="es-ES" b="1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pic>
        <p:nvPicPr>
          <p:cNvPr id="6" name="5 Marcador de contenido" descr="DSCN3670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788024" y="1552178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Marcador de contenido" descr="la foto 2.PN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08280" y="3068960"/>
            <a:ext cx="3515648" cy="24204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1355725" y="1552575"/>
            <a:ext cx="1620838" cy="15113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500" b="1" dirty="0">
                <a:solidFill>
                  <a:srgbClr val="0070C0"/>
                </a:solidFill>
                <a:latin typeface="Century Gothic" pitchFamily="34" charset="0"/>
                <a:ea typeface="+mj-ea"/>
                <a:cs typeface="+mj-cs"/>
              </a:rPr>
              <a:t>L= 1.60m A= 0.20m P= 12.5%</a:t>
            </a:r>
          </a:p>
          <a:p>
            <a:pPr algn="ctr" fontAlgn="auto">
              <a:spcAft>
                <a:spcPts val="0"/>
              </a:spcAft>
              <a:defRPr/>
            </a:pPr>
            <a:endParaRPr lang="es-ES" sz="1400" b="1" dirty="0">
              <a:solidFill>
                <a:srgbClr val="0070C0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572000" y="5013325"/>
            <a:ext cx="4427538" cy="15113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>
                <a:solidFill>
                  <a:srgbClr val="00B0F0"/>
                </a:solidFill>
                <a:latin typeface="Century Gothic" pitchFamily="34" charset="0"/>
                <a:ea typeface="+mj-ea"/>
                <a:cs typeface="+mj-cs"/>
              </a:rPr>
              <a:t>-La pendiente de la rampa excede el porcentaje recomendado, se vuelve complicado para el usuario en silla de ruedas bajar o subir por su propio medio, necesita asistencia</a:t>
            </a:r>
          </a:p>
          <a:p>
            <a:pPr algn="ctr" fontAlgn="auto">
              <a:spcAft>
                <a:spcPts val="0"/>
              </a:spcAft>
              <a:defRPr/>
            </a:pPr>
            <a:endParaRPr lang="es-ES" sz="1400" b="1" dirty="0">
              <a:latin typeface="Century Gothic" pitchFamily="34" charset="0"/>
              <a:ea typeface="+mj-ea"/>
              <a:cs typeface="+mj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 flipV="1">
            <a:off x="2843213" y="1844675"/>
            <a:ext cx="1873250" cy="26638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 flipV="1">
            <a:off x="3132138" y="4581525"/>
            <a:ext cx="1584325" cy="2159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agen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Av. Plutarco Elías Calles y Texcoco</a:t>
            </a:r>
            <a:endParaRPr lang="es-ES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7 Marcador de contenido" descr="DSCN372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23528" y="1772816"/>
            <a:ext cx="4320480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6 Marcador de contenido" descr="la foto 4.PN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5436096" y="4005064"/>
            <a:ext cx="3318520" cy="2284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5761038" y="1628775"/>
            <a:ext cx="3132137" cy="1944688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900" b="1" dirty="0">
                <a:solidFill>
                  <a:srgbClr val="00B0F0"/>
                </a:solidFill>
                <a:latin typeface="Century Gothic" pitchFamily="34" charset="0"/>
                <a:ea typeface="+mj-ea"/>
                <a:cs typeface="+mj-cs"/>
              </a:rPr>
              <a:t>-Andador obstruido, riesgo de peatón al bajar al carril vehicular</a:t>
            </a:r>
          </a:p>
          <a:p>
            <a:pPr algn="ctr" fontAlgn="auto">
              <a:spcAft>
                <a:spcPts val="0"/>
              </a:spcAft>
              <a:defRPr/>
            </a:pPr>
            <a:endParaRPr lang="es-ES" sz="1400" b="1" dirty="0"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23558" name="9 CuadroTexto"/>
          <p:cNvSpPr txBox="1">
            <a:spLocks noChangeArrowheads="1"/>
          </p:cNvSpPr>
          <p:nvPr/>
        </p:nvSpPr>
        <p:spPr bwMode="auto">
          <a:xfrm>
            <a:off x="395288" y="5373688"/>
            <a:ext cx="38893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MX" b="1">
                <a:solidFill>
                  <a:srgbClr val="00B0F0"/>
                </a:solidFill>
                <a:latin typeface="Century Gothic" pitchFamily="34" charset="0"/>
              </a:rPr>
              <a:t>Aquí se tuvo que ocupar el arroyo vehicular por que los andadores son inaccesibles  para cualquier persona que transite por la Avenida.</a:t>
            </a:r>
          </a:p>
        </p:txBody>
      </p:sp>
      <p:cxnSp>
        <p:nvCxnSpPr>
          <p:cNvPr id="12" name="11 Conector recto"/>
          <p:cNvCxnSpPr/>
          <p:nvPr/>
        </p:nvCxnSpPr>
        <p:spPr>
          <a:xfrm>
            <a:off x="4643438" y="1773238"/>
            <a:ext cx="3024187" cy="360045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4356100" y="5013325"/>
            <a:ext cx="3168650" cy="5032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n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 smtClean="0">
                <a:solidFill>
                  <a:srgbClr val="00B0F0"/>
                </a:solidFill>
                <a:latin typeface="Century Gothic" pitchFamily="34" charset="0"/>
              </a:rPr>
              <a:t>Plutarco Elías Calles y Camino Viejo a San Lorenzo</a:t>
            </a:r>
            <a:endParaRPr lang="es-ES" b="1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pic>
        <p:nvPicPr>
          <p:cNvPr id="5" name="4 Marcador de contenido" descr="la foto 5.PN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508104" y="4149080"/>
            <a:ext cx="3090563" cy="2112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6 Marcador de contenido" descr="IMG_1945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317376" y="3808450"/>
            <a:ext cx="2886472" cy="1924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4 Marcador de contenido" descr="la foto 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1700808"/>
            <a:ext cx="2880322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8 Conector recto"/>
          <p:cNvCxnSpPr/>
          <p:nvPr/>
        </p:nvCxnSpPr>
        <p:spPr>
          <a:xfrm>
            <a:off x="3203575" y="1700213"/>
            <a:ext cx="4392613" cy="381635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3203575" y="5661025"/>
            <a:ext cx="4248150" cy="714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1 Título"/>
          <p:cNvSpPr txBox="1">
            <a:spLocks/>
          </p:cNvSpPr>
          <p:nvPr/>
        </p:nvSpPr>
        <p:spPr>
          <a:xfrm>
            <a:off x="4284663" y="1628775"/>
            <a:ext cx="5075237" cy="50482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500" b="1" dirty="0">
                <a:solidFill>
                  <a:srgbClr val="0070C0"/>
                </a:solidFill>
                <a:latin typeface="Century Gothic" pitchFamily="34" charset="0"/>
                <a:ea typeface="+mj-ea"/>
                <a:cs typeface="+mj-cs"/>
              </a:rPr>
              <a:t>L= 1.60m, A= 0.20m P= 12.5%</a:t>
            </a:r>
          </a:p>
          <a:p>
            <a:pPr algn="ctr" fontAlgn="auto">
              <a:spcAft>
                <a:spcPts val="0"/>
              </a:spcAft>
              <a:defRPr/>
            </a:pPr>
            <a:endParaRPr lang="es-ES" sz="1400" b="1" dirty="0">
              <a:solidFill>
                <a:srgbClr val="0070C0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276600" y="3644900"/>
            <a:ext cx="2016125" cy="1016000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200" b="1" dirty="0">
                <a:solidFill>
                  <a:srgbClr val="0070C0"/>
                </a:solidFill>
                <a:latin typeface="Century Gothic" pitchFamily="34" charset="0"/>
              </a:rPr>
              <a:t>La pendiente de la rampa  estaba muy  inclinada y fue imposible subirla sin ayuda.</a:t>
            </a: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5435600" y="2133600"/>
            <a:ext cx="3132138" cy="15113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>
                <a:solidFill>
                  <a:srgbClr val="00B0F0"/>
                </a:solidFill>
                <a:latin typeface="Century Gothic" pitchFamily="34" charset="0"/>
                <a:ea typeface="+mj-ea"/>
                <a:cs typeface="+mj-cs"/>
              </a:rPr>
              <a:t>-Propiedad obstruye banqueta.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b="1" dirty="0">
                <a:solidFill>
                  <a:srgbClr val="00B0F0"/>
                </a:solidFill>
                <a:latin typeface="Century Gothic" pitchFamily="34" charset="0"/>
                <a:ea typeface="+mj-ea"/>
                <a:cs typeface="+mj-cs"/>
              </a:rPr>
              <a:t>-Registro inconcluso, no indicado.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b="1" dirty="0">
                <a:solidFill>
                  <a:srgbClr val="00B0F0"/>
                </a:solidFill>
                <a:latin typeface="Century Gothic" pitchFamily="34" charset="0"/>
                <a:ea typeface="+mj-ea"/>
                <a:cs typeface="+mj-cs"/>
              </a:rPr>
              <a:t>-Andador interrumpido</a:t>
            </a:r>
          </a:p>
          <a:p>
            <a:pPr algn="ctr" fontAlgn="auto">
              <a:spcAft>
                <a:spcPts val="0"/>
              </a:spcAft>
              <a:defRPr/>
            </a:pPr>
            <a:endParaRPr lang="es-ES" sz="1400" b="1" dirty="0"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25611" name="22 CuadroTexto"/>
          <p:cNvSpPr txBox="1">
            <a:spLocks noChangeArrowheads="1"/>
          </p:cNvSpPr>
          <p:nvPr/>
        </p:nvSpPr>
        <p:spPr bwMode="auto">
          <a:xfrm>
            <a:off x="323850" y="5876925"/>
            <a:ext cx="46085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MX" sz="1400" b="1">
                <a:solidFill>
                  <a:srgbClr val="00B0F0"/>
                </a:solidFill>
                <a:latin typeface="Century Gothic" pitchFamily="34" charset="0"/>
              </a:rPr>
              <a:t>Esta parte del andador es muy estrecha, inaccesible y peligrosa ya que es obstruida por una banquetita y por un registro desnivelado aunado a los adoquines  sueltos. </a:t>
            </a:r>
          </a:p>
        </p:txBody>
      </p:sp>
      <p:cxnSp>
        <p:nvCxnSpPr>
          <p:cNvPr id="26" name="25 Conector recto de flecha"/>
          <p:cNvCxnSpPr>
            <a:stCxn id="18" idx="0"/>
          </p:cNvCxnSpPr>
          <p:nvPr/>
        </p:nvCxnSpPr>
        <p:spPr>
          <a:xfrm flipH="1" flipV="1">
            <a:off x="3276600" y="2708275"/>
            <a:ext cx="1008063" cy="9366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n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47 Marcador de contenido" descr="DSCN367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924944"/>
            <a:ext cx="3707904" cy="3672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6 Marcador de contenido" descr="2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283968" y="188640"/>
            <a:ext cx="4542656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10 Conector recto"/>
          <p:cNvCxnSpPr/>
          <p:nvPr/>
        </p:nvCxnSpPr>
        <p:spPr>
          <a:xfrm flipV="1">
            <a:off x="1979613" y="4652963"/>
            <a:ext cx="504825" cy="215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3" name="14 CuadroTexto"/>
          <p:cNvSpPr txBox="1">
            <a:spLocks noChangeArrowheads="1"/>
          </p:cNvSpPr>
          <p:nvPr/>
        </p:nvSpPr>
        <p:spPr bwMode="auto">
          <a:xfrm>
            <a:off x="3736975" y="3716338"/>
            <a:ext cx="5472113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000" b="1">
                <a:solidFill>
                  <a:srgbClr val="00B0F0"/>
                </a:solidFill>
                <a:latin typeface="Century Gothic" pitchFamily="34" charset="0"/>
              </a:rPr>
              <a:t>La pendiente de la rampa excede el máximo</a:t>
            </a:r>
            <a:br>
              <a:rPr lang="es-MX" sz="2000" b="1">
                <a:solidFill>
                  <a:srgbClr val="00B0F0"/>
                </a:solidFill>
                <a:latin typeface="Century Gothic" pitchFamily="34" charset="0"/>
              </a:rPr>
            </a:br>
            <a:r>
              <a:rPr lang="es-MX" sz="2000" b="1">
                <a:solidFill>
                  <a:srgbClr val="00B0F0"/>
                </a:solidFill>
                <a:latin typeface="Century Gothic" pitchFamily="34" charset="0"/>
              </a:rPr>
              <a:t>permisible y la persona en silla de ruedas se ve</a:t>
            </a:r>
            <a:br>
              <a:rPr lang="es-MX" sz="2000" b="1">
                <a:solidFill>
                  <a:srgbClr val="00B0F0"/>
                </a:solidFill>
                <a:latin typeface="Century Gothic" pitchFamily="34" charset="0"/>
              </a:rPr>
            </a:br>
            <a:r>
              <a:rPr lang="es-MX" sz="2000" b="1">
                <a:solidFill>
                  <a:srgbClr val="00B0F0"/>
                </a:solidFill>
                <a:latin typeface="Century Gothic" pitchFamily="34" charset="0"/>
              </a:rPr>
              <a:t>obligada a bajar en reversa requiriendo </a:t>
            </a:r>
            <a:br>
              <a:rPr lang="es-MX" sz="2000" b="1">
                <a:solidFill>
                  <a:srgbClr val="00B0F0"/>
                </a:solidFill>
                <a:latin typeface="Century Gothic" pitchFamily="34" charset="0"/>
              </a:rPr>
            </a:br>
            <a:r>
              <a:rPr lang="es-MX" sz="2000" b="1">
                <a:solidFill>
                  <a:srgbClr val="00B0F0"/>
                </a:solidFill>
                <a:latin typeface="Century Gothic" pitchFamily="34" charset="0"/>
              </a:rPr>
              <a:t>asistencia.</a:t>
            </a:r>
          </a:p>
        </p:txBody>
      </p:sp>
      <p:cxnSp>
        <p:nvCxnSpPr>
          <p:cNvPr id="19" name="18 Conector recto"/>
          <p:cNvCxnSpPr/>
          <p:nvPr/>
        </p:nvCxnSpPr>
        <p:spPr>
          <a:xfrm flipV="1">
            <a:off x="3779838" y="5732463"/>
            <a:ext cx="1439862" cy="576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3779838" y="6308725"/>
            <a:ext cx="143986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 flipH="1">
            <a:off x="5580063" y="5589588"/>
            <a:ext cx="1152525" cy="7191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>
            <a:off x="5580063" y="6308725"/>
            <a:ext cx="122396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658" name="25 CuadroTexto"/>
          <p:cNvSpPr txBox="1">
            <a:spLocks noChangeArrowheads="1"/>
          </p:cNvSpPr>
          <p:nvPr/>
        </p:nvSpPr>
        <p:spPr bwMode="auto">
          <a:xfrm>
            <a:off x="3779838" y="6453188"/>
            <a:ext cx="1692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000" b="1">
                <a:solidFill>
                  <a:srgbClr val="0070C0"/>
                </a:solidFill>
                <a:latin typeface="Century Gothic" pitchFamily="34" charset="0"/>
              </a:rPr>
              <a:t>CORRECTO</a:t>
            </a:r>
          </a:p>
        </p:txBody>
      </p:sp>
      <p:sp>
        <p:nvSpPr>
          <p:cNvPr id="27659" name="26 CuadroTexto"/>
          <p:cNvSpPr txBox="1">
            <a:spLocks noChangeArrowheads="1"/>
          </p:cNvSpPr>
          <p:nvPr/>
        </p:nvSpPr>
        <p:spPr bwMode="auto">
          <a:xfrm>
            <a:off x="5580063" y="6453188"/>
            <a:ext cx="1814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 b="1">
                <a:solidFill>
                  <a:srgbClr val="0070C0"/>
                </a:solidFill>
                <a:latin typeface="Century Gothic" pitchFamily="34" charset="0"/>
              </a:rPr>
              <a:t>INCORRECTO</a:t>
            </a:r>
          </a:p>
        </p:txBody>
      </p:sp>
      <p:sp>
        <p:nvSpPr>
          <p:cNvPr id="27660" name="27 CuadroTexto"/>
          <p:cNvSpPr txBox="1">
            <a:spLocks noChangeArrowheads="1"/>
          </p:cNvSpPr>
          <p:nvPr/>
        </p:nvSpPr>
        <p:spPr bwMode="auto">
          <a:xfrm>
            <a:off x="4716463" y="5876925"/>
            <a:ext cx="46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>
                <a:solidFill>
                  <a:srgbClr val="0070C0"/>
                </a:solidFill>
                <a:latin typeface="Calibri" pitchFamily="34" charset="0"/>
              </a:rPr>
              <a:t>8%</a:t>
            </a:r>
          </a:p>
        </p:txBody>
      </p:sp>
      <p:sp>
        <p:nvSpPr>
          <p:cNvPr id="27661" name="28 CuadroTexto"/>
          <p:cNvSpPr txBox="1">
            <a:spLocks noChangeArrowheads="1"/>
          </p:cNvSpPr>
          <p:nvPr/>
        </p:nvSpPr>
        <p:spPr bwMode="auto">
          <a:xfrm>
            <a:off x="6156325" y="5876925"/>
            <a:ext cx="1079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>
                <a:solidFill>
                  <a:srgbClr val="0070C0"/>
                </a:solidFill>
                <a:latin typeface="Calibri" pitchFamily="34" charset="0"/>
              </a:rPr>
              <a:t>12.5%</a:t>
            </a:r>
          </a:p>
        </p:txBody>
      </p:sp>
      <p:sp>
        <p:nvSpPr>
          <p:cNvPr id="27662" name="30 CuadroTexto"/>
          <p:cNvSpPr txBox="1">
            <a:spLocks noChangeArrowheads="1"/>
          </p:cNvSpPr>
          <p:nvPr/>
        </p:nvSpPr>
        <p:spPr bwMode="auto">
          <a:xfrm>
            <a:off x="7740650" y="5732463"/>
            <a:ext cx="14033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000" b="1">
                <a:solidFill>
                  <a:srgbClr val="0070C0"/>
                </a:solidFill>
                <a:latin typeface="Century Gothic" pitchFamily="34" charset="0"/>
              </a:rPr>
              <a:t>L= 1.60m</a:t>
            </a:r>
            <a:br>
              <a:rPr lang="es-MX" sz="2000" b="1">
                <a:solidFill>
                  <a:srgbClr val="0070C0"/>
                </a:solidFill>
                <a:latin typeface="Century Gothic" pitchFamily="34" charset="0"/>
              </a:rPr>
            </a:br>
            <a:r>
              <a:rPr lang="es-MX" sz="2000" b="1">
                <a:solidFill>
                  <a:srgbClr val="0070C0"/>
                </a:solidFill>
                <a:latin typeface="Century Gothic" pitchFamily="34" charset="0"/>
              </a:rPr>
              <a:t>A= .20m</a:t>
            </a:r>
            <a:br>
              <a:rPr lang="es-MX" sz="2000" b="1">
                <a:solidFill>
                  <a:srgbClr val="0070C0"/>
                </a:solidFill>
                <a:latin typeface="Century Gothic" pitchFamily="34" charset="0"/>
              </a:rPr>
            </a:br>
            <a:r>
              <a:rPr lang="es-MX" sz="2000" b="1">
                <a:solidFill>
                  <a:srgbClr val="0070C0"/>
                </a:solidFill>
                <a:latin typeface="Century Gothic" pitchFamily="34" charset="0"/>
              </a:rPr>
              <a:t>P= 12.5%</a:t>
            </a:r>
          </a:p>
        </p:txBody>
      </p:sp>
      <p:sp>
        <p:nvSpPr>
          <p:cNvPr id="27663" name="31 CuadroTexto"/>
          <p:cNvSpPr txBox="1">
            <a:spLocks noChangeArrowheads="1"/>
          </p:cNvSpPr>
          <p:nvPr/>
        </p:nvSpPr>
        <p:spPr bwMode="auto">
          <a:xfrm>
            <a:off x="144463" y="763588"/>
            <a:ext cx="45720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4400" b="1">
                <a:solidFill>
                  <a:srgbClr val="00B0F0"/>
                </a:solidFill>
                <a:latin typeface="Century Gothic" pitchFamily="34" charset="0"/>
              </a:rPr>
              <a:t>P. Elías Calles Rampa 2</a:t>
            </a:r>
          </a:p>
        </p:txBody>
      </p:sp>
      <p:cxnSp>
        <p:nvCxnSpPr>
          <p:cNvPr id="44" name="43 Conector recto"/>
          <p:cNvCxnSpPr/>
          <p:nvPr/>
        </p:nvCxnSpPr>
        <p:spPr>
          <a:xfrm flipV="1">
            <a:off x="2268538" y="620713"/>
            <a:ext cx="2016125" cy="41036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 flipV="1">
            <a:off x="2339975" y="3429000"/>
            <a:ext cx="1944688" cy="129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n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1 Título"/>
          <p:cNvSpPr>
            <a:spLocks noGrp="1"/>
          </p:cNvSpPr>
          <p:nvPr>
            <p:ph type="title"/>
          </p:nvPr>
        </p:nvSpPr>
        <p:spPr>
          <a:xfrm>
            <a:off x="0" y="-171450"/>
            <a:ext cx="4356100" cy="2376488"/>
          </a:xfrm>
        </p:spPr>
        <p:txBody>
          <a:bodyPr/>
          <a:lstStyle/>
          <a:p>
            <a:pPr eaLnBrk="1" hangingPunct="1"/>
            <a:r>
              <a:rPr lang="es-MX" b="1" smtClean="0">
                <a:solidFill>
                  <a:srgbClr val="00B0F0"/>
                </a:solidFill>
                <a:latin typeface="Century Gothic" pitchFamily="34" charset="0"/>
              </a:rPr>
              <a:t> P. Elías Calles</a:t>
            </a:r>
            <a:br>
              <a:rPr lang="es-MX" b="1" smtClean="0">
                <a:solidFill>
                  <a:srgbClr val="00B0F0"/>
                </a:solidFill>
                <a:latin typeface="Century Gothic" pitchFamily="34" charset="0"/>
              </a:rPr>
            </a:br>
            <a:r>
              <a:rPr lang="es-MX" b="1" smtClean="0">
                <a:solidFill>
                  <a:srgbClr val="00B0F0"/>
                </a:solidFill>
                <a:latin typeface="Century Gothic" pitchFamily="34" charset="0"/>
              </a:rPr>
              <a:t>Rampa 3:</a:t>
            </a:r>
          </a:p>
        </p:txBody>
      </p:sp>
      <p:pic>
        <p:nvPicPr>
          <p:cNvPr id="5" name="4 Marcador de contenido" descr="DSCN367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87524" y="2024844"/>
            <a:ext cx="3816424" cy="468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3438" y="3860800"/>
            <a:ext cx="4249737" cy="1901825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>
                <a:solidFill>
                  <a:srgbClr val="00B0F0"/>
                </a:solidFill>
                <a:latin typeface="Century Gothic" pitchFamily="34" charset="0"/>
              </a:rPr>
              <a:t>La pendiente sobrepasa el máximo permisible, que debe ser de .08%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dirty="0" smtClean="0">
                <a:solidFill>
                  <a:srgbClr val="00B0F0"/>
                </a:solidFill>
                <a:latin typeface="Century Gothic" pitchFamily="34" charset="0"/>
              </a:rPr>
              <a:t>La proximidad de la pared no permite maniobrar la silla de ruedas.</a:t>
            </a:r>
            <a:endParaRPr lang="es-MX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sp>
        <p:nvSpPr>
          <p:cNvPr id="28677" name="5 CuadroTexto"/>
          <p:cNvSpPr txBox="1">
            <a:spLocks noChangeArrowheads="1"/>
          </p:cNvSpPr>
          <p:nvPr/>
        </p:nvSpPr>
        <p:spPr bwMode="auto">
          <a:xfrm>
            <a:off x="7451725" y="5876925"/>
            <a:ext cx="15128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L= 1.30 m</a:t>
            </a:r>
          </a:p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A= -20m</a:t>
            </a:r>
          </a:p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P= 15%</a:t>
            </a:r>
          </a:p>
        </p:txBody>
      </p:sp>
      <p:cxnSp>
        <p:nvCxnSpPr>
          <p:cNvPr id="11" name="10 Conector recto"/>
          <p:cNvCxnSpPr/>
          <p:nvPr/>
        </p:nvCxnSpPr>
        <p:spPr>
          <a:xfrm flipV="1">
            <a:off x="4211638" y="5732463"/>
            <a:ext cx="1439862" cy="576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4211638" y="6308725"/>
            <a:ext cx="143986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680" name="12 CuadroTexto"/>
          <p:cNvSpPr txBox="1">
            <a:spLocks noChangeArrowheads="1"/>
          </p:cNvSpPr>
          <p:nvPr/>
        </p:nvSpPr>
        <p:spPr bwMode="auto">
          <a:xfrm>
            <a:off x="5292725" y="5949950"/>
            <a:ext cx="647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8%</a:t>
            </a:r>
          </a:p>
        </p:txBody>
      </p:sp>
      <p:cxnSp>
        <p:nvCxnSpPr>
          <p:cNvPr id="14" name="13 Conector recto"/>
          <p:cNvCxnSpPr/>
          <p:nvPr/>
        </p:nvCxnSpPr>
        <p:spPr>
          <a:xfrm flipV="1">
            <a:off x="5867400" y="5589588"/>
            <a:ext cx="1368425" cy="7191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5867400" y="6308725"/>
            <a:ext cx="14414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683" name="15 CuadroTexto"/>
          <p:cNvSpPr txBox="1">
            <a:spLocks noChangeArrowheads="1"/>
          </p:cNvSpPr>
          <p:nvPr/>
        </p:nvSpPr>
        <p:spPr bwMode="auto">
          <a:xfrm>
            <a:off x="6804025" y="5876925"/>
            <a:ext cx="720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>
                <a:solidFill>
                  <a:srgbClr val="0070C0"/>
                </a:solidFill>
                <a:latin typeface="Century Gothic" pitchFamily="34" charset="0"/>
              </a:rPr>
              <a:t>15%</a:t>
            </a:r>
          </a:p>
        </p:txBody>
      </p:sp>
      <p:sp>
        <p:nvSpPr>
          <p:cNvPr id="28684" name="18 CuadroTexto"/>
          <p:cNvSpPr txBox="1">
            <a:spLocks noChangeArrowheads="1"/>
          </p:cNvSpPr>
          <p:nvPr/>
        </p:nvSpPr>
        <p:spPr bwMode="auto">
          <a:xfrm>
            <a:off x="4140200" y="6457950"/>
            <a:ext cx="1692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000" b="1">
                <a:solidFill>
                  <a:srgbClr val="0070C0"/>
                </a:solidFill>
                <a:latin typeface="Century Gothic" pitchFamily="34" charset="0"/>
              </a:rPr>
              <a:t>CORRECTO</a:t>
            </a:r>
          </a:p>
        </p:txBody>
      </p:sp>
      <p:sp>
        <p:nvSpPr>
          <p:cNvPr id="28685" name="19 CuadroTexto"/>
          <p:cNvSpPr txBox="1">
            <a:spLocks noChangeArrowheads="1"/>
          </p:cNvSpPr>
          <p:nvPr/>
        </p:nvSpPr>
        <p:spPr bwMode="auto">
          <a:xfrm>
            <a:off x="5795963" y="6457950"/>
            <a:ext cx="1814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 b="1">
                <a:solidFill>
                  <a:srgbClr val="0070C0"/>
                </a:solidFill>
                <a:latin typeface="Century Gothic" pitchFamily="34" charset="0"/>
              </a:rPr>
              <a:t>INCORRECTO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42334" t="12422" r="15605" b="35407"/>
          <a:stretch>
            <a:fillRect/>
          </a:stretch>
        </p:blipFill>
        <p:spPr bwMode="auto">
          <a:xfrm>
            <a:off x="4355976" y="188640"/>
            <a:ext cx="4608512" cy="352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5" name="24 Conector recto"/>
          <p:cNvCxnSpPr/>
          <p:nvPr/>
        </p:nvCxnSpPr>
        <p:spPr>
          <a:xfrm flipH="1">
            <a:off x="2268538" y="2420938"/>
            <a:ext cx="3527425" cy="1079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 flipH="1">
            <a:off x="2411413" y="2420938"/>
            <a:ext cx="3384550" cy="16557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49&quot;&gt;&lt;object type=&quot;3&quot; unique_id=&quot;10050&quot;&gt;&lt;property id=&quot;20148&quot; value=&quot;5&quot;/&gt;&lt;property id=&quot;20300&quot; value=&quot;Slide 1&quot;/&gt;&lt;property id=&quot;20307&quot; value=&quot;256&quot;/&gt;&lt;/object&gt;&lt;object type=&quot;3&quot; unique_id=&quot;10051&quot;&gt;&lt;property id=&quot;20148&quot; value=&quot;5&quot;/&gt;&lt;property id=&quot;20300&quot; value=&quot;Slide 2 - &amp;quot;Mejoras en corredores de las avenida Plutarco Elías Calles &amp;quot;&quot;/&gt;&lt;property id=&quot;20307&quot; value=&quot;257&quot;/&gt;&lt;/object&gt;&lt;object type=&quot;3&quot; unique_id=&quot;10052&quot;&gt;&lt;property id=&quot;20148&quot; value=&quot;5&quot;/&gt;&lt;property id=&quot;20300&quot; value=&quot;Slide 3 - &amp;quot;Av. Plutarco Elías Calles y Paseo Triunfo de la Republica &amp;quot;&quot;/&gt;&lt;property id=&quot;20307&quot; value=&quot;258&quot;/&gt;&lt;/object&gt;&lt;object type=&quot;3&quot; unique_id=&quot;10053&quot;&gt;&lt;property id=&quot;20148&quot; value=&quot;5&quot;/&gt;&lt;property id=&quot;20300&quot; value=&quot;Slide 4 - &amp;quot;Av. Plutarco Elías Calles y Pitágoras esquina &amp;quot;&quot;/&gt;&lt;property id=&quot;20307&quot; value=&quot;259&quot;/&gt;&lt;/object&gt;&lt;object type=&quot;3&quot; unique_id=&quot;10054&quot;&gt;&lt;property id=&quot;20148&quot; value=&quot;5&quot;/&gt;&lt;property id=&quot;20300&quot; value=&quot;Slide 5 - &amp;quot;Av. Plutarco Elías Calles y Texcoco&amp;quot;&quot;/&gt;&lt;property id=&quot;20307&quot; value=&quot;260&quot;/&gt;&lt;/object&gt;&lt;object type=&quot;3&quot; unique_id=&quot;10055&quot;&gt;&lt;property id=&quot;20148&quot; value=&quot;5&quot;/&gt;&lt;property id=&quot;20300&quot; value=&quot;Slide 6 - &amp;quot;Plutarco Elías Calles y Camino Viejo a San Lorenzo&amp;quot;&quot;/&gt;&lt;property id=&quot;20307&quot; value=&quot;261&quot;/&gt;&lt;/object&gt;&lt;object type=&quot;3&quot; unique_id=&quot;10056&quot;&gt;&lt;property id=&quot;20148&quot; value=&quot;5&quot;/&gt;&lt;property id=&quot;20300&quot; value=&quot;Slide 7 - &amp;quot;Plutarco Elías Calles y Av. Henri Durant&amp;quot;&quot;/&gt;&lt;property id=&quot;20307&quot; value=&quot;262&quot;/&gt;&lt;/object&gt;&lt;/object&gt;&lt;object type=&quot;8&quot; unique_id=&quot;1006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Tema de Offic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882</Words>
  <Application>Microsoft Office PowerPoint</Application>
  <PresentationFormat>On-screen Show (4:3)</PresentationFormat>
  <Paragraphs>121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Century Gothic</vt:lpstr>
      <vt:lpstr>Tema de Office</vt:lpstr>
      <vt:lpstr>Slide 1</vt:lpstr>
      <vt:lpstr>Verificación de la accesibilidad en la avenida Plutarco Elías Calles entre Henry Dunat y Paseo Triunfo de la República</vt:lpstr>
      <vt:lpstr>Slide 3</vt:lpstr>
      <vt:lpstr>Av. Plutarco Elías Calles y Paseo Triunfo de la Republica </vt:lpstr>
      <vt:lpstr>Av. Plutarco Elías Calles y Pitágoras esquina </vt:lpstr>
      <vt:lpstr>Av. Plutarco Elías Calles y Texcoco</vt:lpstr>
      <vt:lpstr>Plutarco Elías Calles y Camino Viejo a San Lorenzo</vt:lpstr>
      <vt:lpstr>Slide 8</vt:lpstr>
      <vt:lpstr> P. Elías Calles Rampa 3:</vt:lpstr>
      <vt:lpstr>P. Elías Calles  Rampa 4 </vt:lpstr>
      <vt:lpstr>P. Elías Calles C. Melquiades Alanís  Rampa 5: </vt:lpstr>
      <vt:lpstr>P. Elías Calles C. Melquiades Alanís Rampa 6: </vt:lpstr>
      <vt:lpstr>P. Elías Calles #1950 Rampa 7:</vt:lpstr>
      <vt:lpstr>P. Elías Calles  Banqueta 1. </vt:lpstr>
      <vt:lpstr>P. Elías Calles Av. Henry Dunant  Rampa 8 </vt:lpstr>
      <vt:lpstr>Inicio de recorrido acera derecha Av. P. Elías Calles en esquina con Av. Paseo Triunfo de la Republica </vt:lpstr>
      <vt:lpstr>P. Elías Calles    Rampa 2 </vt:lpstr>
      <vt:lpstr>P. Elías Calles Rampa 3</vt:lpstr>
      <vt:lpstr>Slide 19</vt:lpstr>
      <vt:lpstr>P. Elías Calles Rampa 5</vt:lpstr>
      <vt:lpstr>P. Elías Calles Rampa 6</vt:lpstr>
      <vt:lpstr>P. Elías Calles Rampa 7</vt:lpstr>
    </vt:vector>
  </TitlesOfParts>
  <Company>Acer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Valued Acer Customer</dc:creator>
  <cp:lastModifiedBy>Villa Integra</cp:lastModifiedBy>
  <cp:revision>31</cp:revision>
  <dcterms:created xsi:type="dcterms:W3CDTF">2014-02-19T21:38:32Z</dcterms:created>
  <dcterms:modified xsi:type="dcterms:W3CDTF">2014-04-22T00:39:06Z</dcterms:modified>
</cp:coreProperties>
</file>